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83" r:id="rId6"/>
    <p:sldId id="260" r:id="rId7"/>
    <p:sldId id="289" r:id="rId8"/>
    <p:sldId id="264" r:id="rId9"/>
    <p:sldId id="263" r:id="rId10"/>
    <p:sldId id="261" r:id="rId11"/>
    <p:sldId id="284" r:id="rId12"/>
    <p:sldId id="288" r:id="rId13"/>
    <p:sldId id="268" r:id="rId14"/>
    <p:sldId id="292" r:id="rId15"/>
    <p:sldId id="286" r:id="rId16"/>
    <p:sldId id="280" r:id="rId17"/>
    <p:sldId id="281" r:id="rId18"/>
    <p:sldId id="282" r:id="rId19"/>
    <p:sldId id="294" r:id="rId20"/>
    <p:sldId id="290" r:id="rId21"/>
    <p:sldId id="295" r:id="rId22"/>
    <p:sldId id="293" r:id="rId23"/>
    <p:sldId id="298" r:id="rId24"/>
    <p:sldId id="271" r:id="rId25"/>
    <p:sldId id="291" r:id="rId26"/>
    <p:sldId id="265" r:id="rId27"/>
    <p:sldId id="266" r:id="rId28"/>
    <p:sldId id="287" r:id="rId29"/>
    <p:sldId id="279" r:id="rId30"/>
    <p:sldId id="273" r:id="rId31"/>
  </p:sldIdLst>
  <p:sldSz cx="9144000" cy="6858000" type="screen4x3"/>
  <p:notesSz cx="6858000" cy="9144000"/>
  <p:embeddedFontLst>
    <p:embeddedFont>
      <p:font typeface="Lora" panose="020B0604020202020204" charset="0"/>
      <p:regular r:id="rId33"/>
      <p:bold r:id="rId34"/>
      <p:italic r:id="rId35"/>
      <p:boldItalic r:id="rId36"/>
    </p:embeddedFont>
    <p:embeddedFont>
      <p:font typeface="Roboto Slab" panose="020B0604020202020204" charset="0"/>
      <p:regular r:id="rId37"/>
      <p:bold r:id="rId38"/>
    </p:embeddedFont>
    <p:embeddedFont>
      <p:font typeface="Source Sans Pro" panose="020B0503030403020204" pitchFamily="34" charset="0"/>
      <p:regular r:id="rId39"/>
      <p:bold r:id="rId40"/>
      <p:italic r:id="rId41"/>
      <p:boldItalic r:id="rId42"/>
    </p:embeddedFont>
    <p:embeddedFont>
      <p:font typeface="Trebuchet MS" panose="020B0603020202020204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43F9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F7D0B4-32F4-4E33-B72A-317ED8B9CEE4}">
  <a:tblStyle styleId="{31F7D0B4-32F4-4E33-B72A-317ED8B9CE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94660"/>
  </p:normalViewPr>
  <p:slideViewPr>
    <p:cSldViewPr snapToGrid="0">
      <p:cViewPr varScale="1">
        <p:scale>
          <a:sx n="83" d="100"/>
          <a:sy n="83" d="100"/>
        </p:scale>
        <p:origin x="145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01597A-373A-49AB-B1F3-7E27562AA178}" type="doc">
      <dgm:prSet loTypeId="urn:microsoft.com/office/officeart/2005/8/layout/process1" loCatId="process" qsTypeId="urn:microsoft.com/office/officeart/2005/8/quickstyle/3d3" qsCatId="3D" csTypeId="urn:microsoft.com/office/officeart/2005/8/colors/accent3_4" csCatId="accent3" phldr="1"/>
      <dgm:spPr/>
    </dgm:pt>
    <dgm:pt modelId="{F64C591E-D214-4126-B25A-B448D85AAF99}">
      <dgm:prSet phldrT="[Text]"/>
      <dgm:spPr/>
      <dgm:t>
        <a:bodyPr/>
        <a:lstStyle/>
        <a:p>
          <a:r>
            <a:rPr lang="en-IN" b="1"/>
            <a:t>BLURRY IMAGE</a:t>
          </a:r>
        </a:p>
      </dgm:t>
    </dgm:pt>
    <dgm:pt modelId="{A450BE33-0DEA-4B68-B2F4-6D69786B6DD7}" type="parTrans" cxnId="{7FF04FE7-BC1F-4646-A3CF-3507EAC43ACA}">
      <dgm:prSet/>
      <dgm:spPr/>
      <dgm:t>
        <a:bodyPr/>
        <a:lstStyle/>
        <a:p>
          <a:endParaRPr lang="en-IN"/>
        </a:p>
      </dgm:t>
    </dgm:pt>
    <dgm:pt modelId="{11EAE00B-FA44-420D-B803-F1233EC618CC}" type="sibTrans" cxnId="{7FF04FE7-BC1F-4646-A3CF-3507EAC43ACA}">
      <dgm:prSet/>
      <dgm:spPr/>
      <dgm:t>
        <a:bodyPr/>
        <a:lstStyle/>
        <a:p>
          <a:endParaRPr lang="en-IN"/>
        </a:p>
      </dgm:t>
    </dgm:pt>
    <dgm:pt modelId="{2C5719BB-1F8C-4240-8DD1-A01CD8B05E29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WRC-GAN</a:t>
          </a:r>
        </a:p>
      </dgm:t>
    </dgm:pt>
    <dgm:pt modelId="{04D70595-6919-4974-B8F7-B6798F823B0A}" type="parTrans" cxnId="{E87AD9C6-72EB-4607-BFEC-5C5EA0037048}">
      <dgm:prSet/>
      <dgm:spPr/>
      <dgm:t>
        <a:bodyPr/>
        <a:lstStyle/>
        <a:p>
          <a:endParaRPr lang="en-IN"/>
        </a:p>
      </dgm:t>
    </dgm:pt>
    <dgm:pt modelId="{F6F09936-FF53-4059-87E1-6D7254FED4AE}" type="sibTrans" cxnId="{E87AD9C6-72EB-4607-BFEC-5C5EA0037048}">
      <dgm:prSet/>
      <dgm:spPr/>
      <dgm:t>
        <a:bodyPr/>
        <a:lstStyle/>
        <a:p>
          <a:endParaRPr lang="en-IN"/>
        </a:p>
      </dgm:t>
    </dgm:pt>
    <dgm:pt modelId="{E2D311CB-D031-4000-AF23-B88CAC794BA5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DEBLURRED IMAGE</a:t>
          </a:r>
        </a:p>
      </dgm:t>
    </dgm:pt>
    <dgm:pt modelId="{ABE16D25-53C2-4AC5-AF96-17EC7769F87D}" type="parTrans" cxnId="{10BE11CF-15A6-4D6D-B196-67300FBF10A0}">
      <dgm:prSet/>
      <dgm:spPr/>
      <dgm:t>
        <a:bodyPr/>
        <a:lstStyle/>
        <a:p>
          <a:endParaRPr lang="en-IN"/>
        </a:p>
      </dgm:t>
    </dgm:pt>
    <dgm:pt modelId="{482D192F-F148-4FDA-BAC4-E0C55E6212D7}" type="sibTrans" cxnId="{10BE11CF-15A6-4D6D-B196-67300FBF10A0}">
      <dgm:prSet/>
      <dgm:spPr/>
      <dgm:t>
        <a:bodyPr/>
        <a:lstStyle/>
        <a:p>
          <a:endParaRPr lang="en-IN"/>
        </a:p>
      </dgm:t>
    </dgm:pt>
    <dgm:pt modelId="{B15A5F50-9DF3-4065-8EA9-B276B5E3D33D}" type="pres">
      <dgm:prSet presAssocID="{7401597A-373A-49AB-B1F3-7E27562AA178}" presName="Name0" presStyleCnt="0">
        <dgm:presLayoutVars>
          <dgm:dir/>
          <dgm:resizeHandles val="exact"/>
        </dgm:presLayoutVars>
      </dgm:prSet>
      <dgm:spPr/>
    </dgm:pt>
    <dgm:pt modelId="{544A253B-4EDF-4C99-9D99-3E041AA7FFC3}" type="pres">
      <dgm:prSet presAssocID="{F64C591E-D214-4126-B25A-B448D85AAF99}" presName="node" presStyleLbl="node1" presStyleIdx="0" presStyleCnt="3">
        <dgm:presLayoutVars>
          <dgm:bulletEnabled val="1"/>
        </dgm:presLayoutVars>
      </dgm:prSet>
      <dgm:spPr/>
    </dgm:pt>
    <dgm:pt modelId="{ECC0093E-BFA1-4D15-9797-FACA37BF346F}" type="pres">
      <dgm:prSet presAssocID="{11EAE00B-FA44-420D-B803-F1233EC618CC}" presName="sibTrans" presStyleLbl="sibTrans2D1" presStyleIdx="0" presStyleCnt="2"/>
      <dgm:spPr/>
    </dgm:pt>
    <dgm:pt modelId="{2493D09C-7249-4B19-A7FB-1B46C75BA08C}" type="pres">
      <dgm:prSet presAssocID="{11EAE00B-FA44-420D-B803-F1233EC618CC}" presName="connectorText" presStyleLbl="sibTrans2D1" presStyleIdx="0" presStyleCnt="2"/>
      <dgm:spPr/>
    </dgm:pt>
    <dgm:pt modelId="{718D557A-359F-43BC-823D-EA9BF9DFEF75}" type="pres">
      <dgm:prSet presAssocID="{2C5719BB-1F8C-4240-8DD1-A01CD8B05E29}" presName="node" presStyleLbl="node1" presStyleIdx="1" presStyleCnt="3" custScaleX="112048" custScaleY="100806">
        <dgm:presLayoutVars>
          <dgm:bulletEnabled val="1"/>
        </dgm:presLayoutVars>
      </dgm:prSet>
      <dgm:spPr/>
    </dgm:pt>
    <dgm:pt modelId="{9BDD9C51-4242-43F8-9BC2-BAAFB3B55312}" type="pres">
      <dgm:prSet presAssocID="{F6F09936-FF53-4059-87E1-6D7254FED4AE}" presName="sibTrans" presStyleLbl="sibTrans2D1" presStyleIdx="1" presStyleCnt="2"/>
      <dgm:spPr/>
    </dgm:pt>
    <dgm:pt modelId="{B5681D24-3B25-419B-A46C-5718DCB0FF1C}" type="pres">
      <dgm:prSet presAssocID="{F6F09936-FF53-4059-87E1-6D7254FED4AE}" presName="connectorText" presStyleLbl="sibTrans2D1" presStyleIdx="1" presStyleCnt="2"/>
      <dgm:spPr/>
    </dgm:pt>
    <dgm:pt modelId="{7888E6E0-7585-4D7C-9C32-F13FA1910C85}" type="pres">
      <dgm:prSet presAssocID="{E2D311CB-D031-4000-AF23-B88CAC794BA5}" presName="node" presStyleLbl="node1" presStyleIdx="2" presStyleCnt="3">
        <dgm:presLayoutVars>
          <dgm:bulletEnabled val="1"/>
        </dgm:presLayoutVars>
      </dgm:prSet>
      <dgm:spPr/>
    </dgm:pt>
  </dgm:ptLst>
  <dgm:cxnLst>
    <dgm:cxn modelId="{237B5A0B-F091-41B2-94AF-13A3462C4106}" type="presOf" srcId="{E2D311CB-D031-4000-AF23-B88CAC794BA5}" destId="{7888E6E0-7585-4D7C-9C32-F13FA1910C85}" srcOrd="0" destOrd="0" presId="urn:microsoft.com/office/officeart/2005/8/layout/process1"/>
    <dgm:cxn modelId="{32B8B55D-B646-4230-B82A-F41371E0E4FE}" type="presOf" srcId="{F6F09936-FF53-4059-87E1-6D7254FED4AE}" destId="{9BDD9C51-4242-43F8-9BC2-BAAFB3B55312}" srcOrd="0" destOrd="0" presId="urn:microsoft.com/office/officeart/2005/8/layout/process1"/>
    <dgm:cxn modelId="{434FED51-7833-494A-A508-3E3FF21DA996}" type="presOf" srcId="{11EAE00B-FA44-420D-B803-F1233EC618CC}" destId="{2493D09C-7249-4B19-A7FB-1B46C75BA08C}" srcOrd="1" destOrd="0" presId="urn:microsoft.com/office/officeart/2005/8/layout/process1"/>
    <dgm:cxn modelId="{E9E98390-1142-41EC-8D43-648B6CF5C4B3}" type="presOf" srcId="{F64C591E-D214-4126-B25A-B448D85AAF99}" destId="{544A253B-4EDF-4C99-9D99-3E041AA7FFC3}" srcOrd="0" destOrd="0" presId="urn:microsoft.com/office/officeart/2005/8/layout/process1"/>
    <dgm:cxn modelId="{5A49A596-9627-46AA-8464-D9039D1C5A33}" type="presOf" srcId="{2C5719BB-1F8C-4240-8DD1-A01CD8B05E29}" destId="{718D557A-359F-43BC-823D-EA9BF9DFEF75}" srcOrd="0" destOrd="0" presId="urn:microsoft.com/office/officeart/2005/8/layout/process1"/>
    <dgm:cxn modelId="{41D5F698-2F08-4FDA-A228-20CBA6F4DC11}" type="presOf" srcId="{11EAE00B-FA44-420D-B803-F1233EC618CC}" destId="{ECC0093E-BFA1-4D15-9797-FACA37BF346F}" srcOrd="0" destOrd="0" presId="urn:microsoft.com/office/officeart/2005/8/layout/process1"/>
    <dgm:cxn modelId="{65BE58A4-84B9-4BD2-AC9F-7B8EF664EC07}" type="presOf" srcId="{F6F09936-FF53-4059-87E1-6D7254FED4AE}" destId="{B5681D24-3B25-419B-A46C-5718DCB0FF1C}" srcOrd="1" destOrd="0" presId="urn:microsoft.com/office/officeart/2005/8/layout/process1"/>
    <dgm:cxn modelId="{517837B4-5DC7-4DC4-A60E-17D2A5893F5D}" type="presOf" srcId="{7401597A-373A-49AB-B1F3-7E27562AA178}" destId="{B15A5F50-9DF3-4065-8EA9-B276B5E3D33D}" srcOrd="0" destOrd="0" presId="urn:microsoft.com/office/officeart/2005/8/layout/process1"/>
    <dgm:cxn modelId="{E87AD9C6-72EB-4607-BFEC-5C5EA0037048}" srcId="{7401597A-373A-49AB-B1F3-7E27562AA178}" destId="{2C5719BB-1F8C-4240-8DD1-A01CD8B05E29}" srcOrd="1" destOrd="0" parTransId="{04D70595-6919-4974-B8F7-B6798F823B0A}" sibTransId="{F6F09936-FF53-4059-87E1-6D7254FED4AE}"/>
    <dgm:cxn modelId="{10BE11CF-15A6-4D6D-B196-67300FBF10A0}" srcId="{7401597A-373A-49AB-B1F3-7E27562AA178}" destId="{E2D311CB-D031-4000-AF23-B88CAC794BA5}" srcOrd="2" destOrd="0" parTransId="{ABE16D25-53C2-4AC5-AF96-17EC7769F87D}" sibTransId="{482D192F-F148-4FDA-BAC4-E0C55E6212D7}"/>
    <dgm:cxn modelId="{7FF04FE7-BC1F-4646-A3CF-3507EAC43ACA}" srcId="{7401597A-373A-49AB-B1F3-7E27562AA178}" destId="{F64C591E-D214-4126-B25A-B448D85AAF99}" srcOrd="0" destOrd="0" parTransId="{A450BE33-0DEA-4B68-B2F4-6D69786B6DD7}" sibTransId="{11EAE00B-FA44-420D-B803-F1233EC618CC}"/>
    <dgm:cxn modelId="{E38DC2A0-B69B-43D4-9C3E-ED9BC9565E22}" type="presParOf" srcId="{B15A5F50-9DF3-4065-8EA9-B276B5E3D33D}" destId="{544A253B-4EDF-4C99-9D99-3E041AA7FFC3}" srcOrd="0" destOrd="0" presId="urn:microsoft.com/office/officeart/2005/8/layout/process1"/>
    <dgm:cxn modelId="{4DE8F910-AB9B-40D7-A2E2-D64899F0F19B}" type="presParOf" srcId="{B15A5F50-9DF3-4065-8EA9-B276B5E3D33D}" destId="{ECC0093E-BFA1-4D15-9797-FACA37BF346F}" srcOrd="1" destOrd="0" presId="urn:microsoft.com/office/officeart/2005/8/layout/process1"/>
    <dgm:cxn modelId="{D29D48F3-5224-4C54-B4BA-370284FC1472}" type="presParOf" srcId="{ECC0093E-BFA1-4D15-9797-FACA37BF346F}" destId="{2493D09C-7249-4B19-A7FB-1B46C75BA08C}" srcOrd="0" destOrd="0" presId="urn:microsoft.com/office/officeart/2005/8/layout/process1"/>
    <dgm:cxn modelId="{C675BD15-FD81-42BD-83E0-FA939FDD51C8}" type="presParOf" srcId="{B15A5F50-9DF3-4065-8EA9-B276B5E3D33D}" destId="{718D557A-359F-43BC-823D-EA9BF9DFEF75}" srcOrd="2" destOrd="0" presId="urn:microsoft.com/office/officeart/2005/8/layout/process1"/>
    <dgm:cxn modelId="{92B4CCB0-32B0-412C-A151-B894D7F75105}" type="presParOf" srcId="{B15A5F50-9DF3-4065-8EA9-B276B5E3D33D}" destId="{9BDD9C51-4242-43F8-9BC2-BAAFB3B55312}" srcOrd="3" destOrd="0" presId="urn:microsoft.com/office/officeart/2005/8/layout/process1"/>
    <dgm:cxn modelId="{975F1D5F-4310-4D77-AAA1-1C2F6657423C}" type="presParOf" srcId="{9BDD9C51-4242-43F8-9BC2-BAAFB3B55312}" destId="{B5681D24-3B25-419B-A46C-5718DCB0FF1C}" srcOrd="0" destOrd="0" presId="urn:microsoft.com/office/officeart/2005/8/layout/process1"/>
    <dgm:cxn modelId="{E702AE66-F08F-492B-A4DF-DA4F54D517E8}" type="presParOf" srcId="{B15A5F50-9DF3-4065-8EA9-B276B5E3D33D}" destId="{7888E6E0-7585-4D7C-9C32-F13FA1910C8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33866A-F427-4C8D-A93F-6BF602EED983}" type="doc">
      <dgm:prSet loTypeId="urn:microsoft.com/office/officeart/2005/8/layout/process1" loCatId="process" qsTypeId="urn:microsoft.com/office/officeart/2005/8/quickstyle/simple2" qsCatId="simple" csTypeId="urn:microsoft.com/office/officeart/2005/8/colors/colorful2" csCatId="colorful" phldr="1"/>
      <dgm:spPr/>
    </dgm:pt>
    <dgm:pt modelId="{A4E70D07-F02F-41B6-A444-891746CF6F6A}">
      <dgm:prSet phldrT="[Text]"/>
      <dgm:spPr/>
      <dgm:t>
        <a:bodyPr/>
        <a:lstStyle/>
        <a:p>
          <a:r>
            <a:rPr lang="en-IN" dirty="0"/>
            <a:t>HL</a:t>
          </a:r>
        </a:p>
      </dgm:t>
    </dgm:pt>
    <dgm:pt modelId="{4F518BC8-8FF4-40AB-92FB-28DF8FA62074}" type="parTrans" cxnId="{80FC7463-BC07-4367-946A-C9645E0090B1}">
      <dgm:prSet/>
      <dgm:spPr/>
      <dgm:t>
        <a:bodyPr/>
        <a:lstStyle/>
        <a:p>
          <a:endParaRPr lang="en-IN"/>
        </a:p>
      </dgm:t>
    </dgm:pt>
    <dgm:pt modelId="{0270BE00-4B3D-46EE-8F48-63AC3CB95057}" type="sibTrans" cxnId="{80FC7463-BC07-4367-946A-C9645E0090B1}">
      <dgm:prSet/>
      <dgm:spPr/>
      <dgm:t>
        <a:bodyPr/>
        <a:lstStyle/>
        <a:p>
          <a:endParaRPr lang="en-IN"/>
        </a:p>
      </dgm:t>
    </dgm:pt>
    <dgm:pt modelId="{A4476F48-1B1E-4AA3-B9E0-7D1EF348F2D7}">
      <dgm:prSet phldrT="[Text]"/>
      <dgm:spPr/>
      <dgm:t>
        <a:bodyPr/>
        <a:lstStyle/>
        <a:p>
          <a:r>
            <a:rPr lang="en-IN" dirty="0"/>
            <a:t>VL</a:t>
          </a:r>
        </a:p>
      </dgm:t>
    </dgm:pt>
    <dgm:pt modelId="{26A8C452-68B5-4404-83D4-184161A81D1C}" type="parTrans" cxnId="{DCF5391E-1E04-4058-9E55-969EB270738D}">
      <dgm:prSet/>
      <dgm:spPr/>
      <dgm:t>
        <a:bodyPr/>
        <a:lstStyle/>
        <a:p>
          <a:endParaRPr lang="en-IN"/>
        </a:p>
      </dgm:t>
    </dgm:pt>
    <dgm:pt modelId="{A87FA6CB-71B6-4EEC-A216-0361DC76F628}" type="sibTrans" cxnId="{DCF5391E-1E04-4058-9E55-969EB270738D}">
      <dgm:prSet/>
      <dgm:spPr/>
      <dgm:t>
        <a:bodyPr/>
        <a:lstStyle/>
        <a:p>
          <a:endParaRPr lang="en-IN"/>
        </a:p>
      </dgm:t>
    </dgm:pt>
    <dgm:pt modelId="{6BDD3E38-8133-4913-B001-5DEE3E68F4AB}">
      <dgm:prSet phldrT="[Text]"/>
      <dgm:spPr/>
      <dgm:t>
        <a:bodyPr/>
        <a:lstStyle/>
        <a:p>
          <a:r>
            <a:rPr lang="en-IN" dirty="0"/>
            <a:t>DL</a:t>
          </a:r>
        </a:p>
      </dgm:t>
    </dgm:pt>
    <dgm:pt modelId="{35036946-CCB1-4B8D-8846-8A91D8CC618B}" type="parTrans" cxnId="{9CAC9244-5F45-420F-99CD-DB22E11C5EAE}">
      <dgm:prSet/>
      <dgm:spPr/>
      <dgm:t>
        <a:bodyPr/>
        <a:lstStyle/>
        <a:p>
          <a:endParaRPr lang="en-IN"/>
        </a:p>
      </dgm:t>
    </dgm:pt>
    <dgm:pt modelId="{026DF8A9-3668-4BAA-85D2-F7706568E02D}" type="sibTrans" cxnId="{9CAC9244-5F45-420F-99CD-DB22E11C5EAE}">
      <dgm:prSet/>
      <dgm:spPr/>
      <dgm:t>
        <a:bodyPr/>
        <a:lstStyle/>
        <a:p>
          <a:endParaRPr lang="en-IN"/>
        </a:p>
      </dgm:t>
    </dgm:pt>
    <dgm:pt modelId="{EC2A4FD9-30B7-403C-8A95-4A5112F194D5}" type="pres">
      <dgm:prSet presAssocID="{F733866A-F427-4C8D-A93F-6BF602EED983}" presName="Name0" presStyleCnt="0">
        <dgm:presLayoutVars>
          <dgm:dir/>
          <dgm:resizeHandles val="exact"/>
        </dgm:presLayoutVars>
      </dgm:prSet>
      <dgm:spPr/>
    </dgm:pt>
    <dgm:pt modelId="{5E302A5E-EF83-4EA5-9BDA-C4E3EA7CD51D}" type="pres">
      <dgm:prSet presAssocID="{A4E70D07-F02F-41B6-A444-891746CF6F6A}" presName="node" presStyleLbl="node1" presStyleIdx="0" presStyleCnt="3">
        <dgm:presLayoutVars>
          <dgm:bulletEnabled val="1"/>
        </dgm:presLayoutVars>
      </dgm:prSet>
      <dgm:spPr/>
    </dgm:pt>
    <dgm:pt modelId="{9634CAD2-862C-4403-8E15-CB445C4421D4}" type="pres">
      <dgm:prSet presAssocID="{0270BE00-4B3D-46EE-8F48-63AC3CB95057}" presName="sibTrans" presStyleLbl="sibTrans2D1" presStyleIdx="0" presStyleCnt="2"/>
      <dgm:spPr/>
    </dgm:pt>
    <dgm:pt modelId="{C7C132D8-0A15-4CC3-9914-C8E0A41A0F43}" type="pres">
      <dgm:prSet presAssocID="{0270BE00-4B3D-46EE-8F48-63AC3CB95057}" presName="connectorText" presStyleLbl="sibTrans2D1" presStyleIdx="0" presStyleCnt="2"/>
      <dgm:spPr/>
    </dgm:pt>
    <dgm:pt modelId="{99BC51DF-AF7D-4172-BF8B-44EC2A9BE691}" type="pres">
      <dgm:prSet presAssocID="{A4476F48-1B1E-4AA3-B9E0-7D1EF348F2D7}" presName="node" presStyleLbl="node1" presStyleIdx="1" presStyleCnt="3">
        <dgm:presLayoutVars>
          <dgm:bulletEnabled val="1"/>
        </dgm:presLayoutVars>
      </dgm:prSet>
      <dgm:spPr/>
    </dgm:pt>
    <dgm:pt modelId="{3775217D-E903-45DC-A01B-049C571F443C}" type="pres">
      <dgm:prSet presAssocID="{A87FA6CB-71B6-4EEC-A216-0361DC76F628}" presName="sibTrans" presStyleLbl="sibTrans2D1" presStyleIdx="1" presStyleCnt="2"/>
      <dgm:spPr/>
    </dgm:pt>
    <dgm:pt modelId="{EA1F575F-556F-42FC-883B-40B4E92E9CD7}" type="pres">
      <dgm:prSet presAssocID="{A87FA6CB-71B6-4EEC-A216-0361DC76F628}" presName="connectorText" presStyleLbl="sibTrans2D1" presStyleIdx="1" presStyleCnt="2"/>
      <dgm:spPr/>
    </dgm:pt>
    <dgm:pt modelId="{85B1F328-DCF9-4400-BA17-72D25F2861D7}" type="pres">
      <dgm:prSet presAssocID="{6BDD3E38-8133-4913-B001-5DEE3E68F4AB}" presName="node" presStyleLbl="node1" presStyleIdx="2" presStyleCnt="3">
        <dgm:presLayoutVars>
          <dgm:bulletEnabled val="1"/>
        </dgm:presLayoutVars>
      </dgm:prSet>
      <dgm:spPr/>
    </dgm:pt>
  </dgm:ptLst>
  <dgm:cxnLst>
    <dgm:cxn modelId="{DCF5391E-1E04-4058-9E55-969EB270738D}" srcId="{F733866A-F427-4C8D-A93F-6BF602EED983}" destId="{A4476F48-1B1E-4AA3-B9E0-7D1EF348F2D7}" srcOrd="1" destOrd="0" parTransId="{26A8C452-68B5-4404-83D4-184161A81D1C}" sibTransId="{A87FA6CB-71B6-4EEC-A216-0361DC76F628}"/>
    <dgm:cxn modelId="{26F0BF1E-0AAC-4343-8197-0CB3621A9F27}" type="presOf" srcId="{A4476F48-1B1E-4AA3-B9E0-7D1EF348F2D7}" destId="{99BC51DF-AF7D-4172-BF8B-44EC2A9BE691}" srcOrd="0" destOrd="0" presId="urn:microsoft.com/office/officeart/2005/8/layout/process1"/>
    <dgm:cxn modelId="{80FC7463-BC07-4367-946A-C9645E0090B1}" srcId="{F733866A-F427-4C8D-A93F-6BF602EED983}" destId="{A4E70D07-F02F-41B6-A444-891746CF6F6A}" srcOrd="0" destOrd="0" parTransId="{4F518BC8-8FF4-40AB-92FB-28DF8FA62074}" sibTransId="{0270BE00-4B3D-46EE-8F48-63AC3CB95057}"/>
    <dgm:cxn modelId="{9CAC9244-5F45-420F-99CD-DB22E11C5EAE}" srcId="{F733866A-F427-4C8D-A93F-6BF602EED983}" destId="{6BDD3E38-8133-4913-B001-5DEE3E68F4AB}" srcOrd="2" destOrd="0" parTransId="{35036946-CCB1-4B8D-8846-8A91D8CC618B}" sibTransId="{026DF8A9-3668-4BAA-85D2-F7706568E02D}"/>
    <dgm:cxn modelId="{DFF17A6E-53BC-41C8-8514-C3767C0A2313}" type="presOf" srcId="{A87FA6CB-71B6-4EEC-A216-0361DC76F628}" destId="{EA1F575F-556F-42FC-883B-40B4E92E9CD7}" srcOrd="1" destOrd="0" presId="urn:microsoft.com/office/officeart/2005/8/layout/process1"/>
    <dgm:cxn modelId="{1D913753-A0A5-42ED-A162-A0B10A5E1AD2}" type="presOf" srcId="{F733866A-F427-4C8D-A93F-6BF602EED983}" destId="{EC2A4FD9-30B7-403C-8A95-4A5112F194D5}" srcOrd="0" destOrd="0" presId="urn:microsoft.com/office/officeart/2005/8/layout/process1"/>
    <dgm:cxn modelId="{13BFFB80-9699-4EB7-A5D3-146A8473EC84}" type="presOf" srcId="{0270BE00-4B3D-46EE-8F48-63AC3CB95057}" destId="{C7C132D8-0A15-4CC3-9914-C8E0A41A0F43}" srcOrd="1" destOrd="0" presId="urn:microsoft.com/office/officeart/2005/8/layout/process1"/>
    <dgm:cxn modelId="{11DAC28D-CA9B-4921-8360-BAA5715709A5}" type="presOf" srcId="{0270BE00-4B3D-46EE-8F48-63AC3CB95057}" destId="{9634CAD2-862C-4403-8E15-CB445C4421D4}" srcOrd="0" destOrd="0" presId="urn:microsoft.com/office/officeart/2005/8/layout/process1"/>
    <dgm:cxn modelId="{850E25CB-DA16-4B81-A86D-22F57BC6C9AD}" type="presOf" srcId="{A87FA6CB-71B6-4EEC-A216-0361DC76F628}" destId="{3775217D-E903-45DC-A01B-049C571F443C}" srcOrd="0" destOrd="0" presId="urn:microsoft.com/office/officeart/2005/8/layout/process1"/>
    <dgm:cxn modelId="{509A82DC-F0A7-44D8-8571-2E93C5AE22C8}" type="presOf" srcId="{6BDD3E38-8133-4913-B001-5DEE3E68F4AB}" destId="{85B1F328-DCF9-4400-BA17-72D25F2861D7}" srcOrd="0" destOrd="0" presId="urn:microsoft.com/office/officeart/2005/8/layout/process1"/>
    <dgm:cxn modelId="{BEDB84F4-7174-492A-98AF-DA9571C855F3}" type="presOf" srcId="{A4E70D07-F02F-41B6-A444-891746CF6F6A}" destId="{5E302A5E-EF83-4EA5-9BDA-C4E3EA7CD51D}" srcOrd="0" destOrd="0" presId="urn:microsoft.com/office/officeart/2005/8/layout/process1"/>
    <dgm:cxn modelId="{D72E6723-F85F-46AA-8BB6-BE6B62C6A2EF}" type="presParOf" srcId="{EC2A4FD9-30B7-403C-8A95-4A5112F194D5}" destId="{5E302A5E-EF83-4EA5-9BDA-C4E3EA7CD51D}" srcOrd="0" destOrd="0" presId="urn:microsoft.com/office/officeart/2005/8/layout/process1"/>
    <dgm:cxn modelId="{EE7EF71E-F2B5-4247-884C-6657C5D726CB}" type="presParOf" srcId="{EC2A4FD9-30B7-403C-8A95-4A5112F194D5}" destId="{9634CAD2-862C-4403-8E15-CB445C4421D4}" srcOrd="1" destOrd="0" presId="urn:microsoft.com/office/officeart/2005/8/layout/process1"/>
    <dgm:cxn modelId="{333D0E56-E4A7-4427-92FF-5946D1CEDB87}" type="presParOf" srcId="{9634CAD2-862C-4403-8E15-CB445C4421D4}" destId="{C7C132D8-0A15-4CC3-9914-C8E0A41A0F43}" srcOrd="0" destOrd="0" presId="urn:microsoft.com/office/officeart/2005/8/layout/process1"/>
    <dgm:cxn modelId="{DEB1442E-35F0-48F1-AE96-34AA2BFFC132}" type="presParOf" srcId="{EC2A4FD9-30B7-403C-8A95-4A5112F194D5}" destId="{99BC51DF-AF7D-4172-BF8B-44EC2A9BE691}" srcOrd="2" destOrd="0" presId="urn:microsoft.com/office/officeart/2005/8/layout/process1"/>
    <dgm:cxn modelId="{785CE5FE-EFBD-46FF-A05D-E1049A740156}" type="presParOf" srcId="{EC2A4FD9-30B7-403C-8A95-4A5112F194D5}" destId="{3775217D-E903-45DC-A01B-049C571F443C}" srcOrd="3" destOrd="0" presId="urn:microsoft.com/office/officeart/2005/8/layout/process1"/>
    <dgm:cxn modelId="{01E95313-F620-4767-8F45-251FD9BB6CC8}" type="presParOf" srcId="{3775217D-E903-45DC-A01B-049C571F443C}" destId="{EA1F575F-556F-42FC-883B-40B4E92E9CD7}" srcOrd="0" destOrd="0" presId="urn:microsoft.com/office/officeart/2005/8/layout/process1"/>
    <dgm:cxn modelId="{9C6FFA77-6145-428E-A5FA-574B003FD409}" type="presParOf" srcId="{EC2A4FD9-30B7-403C-8A95-4A5112F194D5}" destId="{85B1F328-DCF9-4400-BA17-72D25F2861D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4A253B-4EDF-4C99-9D99-3E041AA7FFC3}">
      <dsp:nvSpPr>
        <dsp:cNvPr id="0" name=""/>
        <dsp:cNvSpPr/>
      </dsp:nvSpPr>
      <dsp:spPr>
        <a:xfrm>
          <a:off x="2411" y="1228926"/>
          <a:ext cx="1667606" cy="1000563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/>
            <a:t>BLURRY IMAGE</a:t>
          </a:r>
        </a:p>
      </dsp:txBody>
      <dsp:txXfrm>
        <a:off x="31716" y="1258231"/>
        <a:ext cx="1608996" cy="941953"/>
      </dsp:txXfrm>
    </dsp:sp>
    <dsp:sp modelId="{ECC0093E-BFA1-4D15-9797-FACA37BF346F}">
      <dsp:nvSpPr>
        <dsp:cNvPr id="0" name=""/>
        <dsp:cNvSpPr/>
      </dsp:nvSpPr>
      <dsp:spPr>
        <a:xfrm>
          <a:off x="1836777" y="1522424"/>
          <a:ext cx="353532" cy="4135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1836777" y="1605137"/>
        <a:ext cx="247472" cy="248140"/>
      </dsp:txXfrm>
    </dsp:sp>
    <dsp:sp modelId="{718D557A-359F-43BC-823D-EA9BF9DFEF75}">
      <dsp:nvSpPr>
        <dsp:cNvPr id="0" name=""/>
        <dsp:cNvSpPr/>
      </dsp:nvSpPr>
      <dsp:spPr>
        <a:xfrm>
          <a:off x="2337059" y="1224893"/>
          <a:ext cx="1868519" cy="1008628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98297"/>
            <a:satOff val="-5745"/>
            <a:lumOff val="29163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>
              <a:solidFill>
                <a:schemeClr val="tx1"/>
              </a:solidFill>
            </a:rPr>
            <a:t>WRC-GAN</a:t>
          </a:r>
        </a:p>
      </dsp:txBody>
      <dsp:txXfrm>
        <a:off x="2366601" y="1254435"/>
        <a:ext cx="1809435" cy="949544"/>
      </dsp:txXfrm>
    </dsp:sp>
    <dsp:sp modelId="{9BDD9C51-4242-43F8-9BC2-BAAFB3B55312}">
      <dsp:nvSpPr>
        <dsp:cNvPr id="0" name=""/>
        <dsp:cNvSpPr/>
      </dsp:nvSpPr>
      <dsp:spPr>
        <a:xfrm>
          <a:off x="4372339" y="1522424"/>
          <a:ext cx="353532" cy="41356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152732"/>
            <a:satOff val="-8198"/>
            <a:lumOff val="3550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4372339" y="1605137"/>
        <a:ext cx="247472" cy="248140"/>
      </dsp:txXfrm>
    </dsp:sp>
    <dsp:sp modelId="{7888E6E0-7585-4D7C-9C32-F13FA1910C85}">
      <dsp:nvSpPr>
        <dsp:cNvPr id="0" name=""/>
        <dsp:cNvSpPr/>
      </dsp:nvSpPr>
      <dsp:spPr>
        <a:xfrm>
          <a:off x="4872621" y="1228926"/>
          <a:ext cx="1667606" cy="1000563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98297"/>
            <a:satOff val="-5745"/>
            <a:lumOff val="29163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b="1" kern="1200" dirty="0">
              <a:solidFill>
                <a:schemeClr val="tx1"/>
              </a:solidFill>
            </a:rPr>
            <a:t>DEBLURRED IMAGE</a:t>
          </a:r>
        </a:p>
      </dsp:txBody>
      <dsp:txXfrm>
        <a:off x="4901926" y="1258231"/>
        <a:ext cx="1608996" cy="9419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02A5E-EF83-4EA5-9BDA-C4E3EA7CD51D}">
      <dsp:nvSpPr>
        <dsp:cNvPr id="0" name=""/>
        <dsp:cNvSpPr/>
      </dsp:nvSpPr>
      <dsp:spPr>
        <a:xfrm>
          <a:off x="5357" y="1551582"/>
          <a:ext cx="1601390" cy="96083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300" kern="1200" dirty="0"/>
            <a:t>HL</a:t>
          </a:r>
        </a:p>
      </dsp:txBody>
      <dsp:txXfrm>
        <a:off x="33499" y="1579724"/>
        <a:ext cx="1545106" cy="904550"/>
      </dsp:txXfrm>
    </dsp:sp>
    <dsp:sp modelId="{9634CAD2-862C-4403-8E15-CB445C4421D4}">
      <dsp:nvSpPr>
        <dsp:cNvPr id="0" name=""/>
        <dsp:cNvSpPr/>
      </dsp:nvSpPr>
      <dsp:spPr>
        <a:xfrm>
          <a:off x="1766887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/>
        </a:p>
      </dsp:txBody>
      <dsp:txXfrm>
        <a:off x="1766887" y="1912856"/>
        <a:ext cx="237646" cy="238286"/>
      </dsp:txXfrm>
    </dsp:sp>
    <dsp:sp modelId="{99BC51DF-AF7D-4172-BF8B-44EC2A9BE691}">
      <dsp:nvSpPr>
        <dsp:cNvPr id="0" name=""/>
        <dsp:cNvSpPr/>
      </dsp:nvSpPr>
      <dsp:spPr>
        <a:xfrm>
          <a:off x="2247304" y="1551582"/>
          <a:ext cx="1601390" cy="960834"/>
        </a:xfrm>
        <a:prstGeom prst="roundRect">
          <a:avLst>
            <a:gd name="adj" fmla="val 10000"/>
          </a:avLst>
        </a:prstGeom>
        <a:solidFill>
          <a:schemeClr val="accent2">
            <a:hueOff val="-297427"/>
            <a:satOff val="-40851"/>
            <a:lumOff val="705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300" kern="1200" dirty="0"/>
            <a:t>VL</a:t>
          </a:r>
        </a:p>
      </dsp:txBody>
      <dsp:txXfrm>
        <a:off x="2275446" y="1579724"/>
        <a:ext cx="1545106" cy="904550"/>
      </dsp:txXfrm>
    </dsp:sp>
    <dsp:sp modelId="{3775217D-E903-45DC-A01B-049C571F443C}">
      <dsp:nvSpPr>
        <dsp:cNvPr id="0" name=""/>
        <dsp:cNvSpPr/>
      </dsp:nvSpPr>
      <dsp:spPr>
        <a:xfrm>
          <a:off x="4008834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-594855"/>
            <a:satOff val="-81702"/>
            <a:lumOff val="14117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/>
        </a:p>
      </dsp:txBody>
      <dsp:txXfrm>
        <a:off x="4008834" y="1912856"/>
        <a:ext cx="237646" cy="238286"/>
      </dsp:txXfrm>
    </dsp:sp>
    <dsp:sp modelId="{85B1F328-DCF9-4400-BA17-72D25F2861D7}">
      <dsp:nvSpPr>
        <dsp:cNvPr id="0" name=""/>
        <dsp:cNvSpPr/>
      </dsp:nvSpPr>
      <dsp:spPr>
        <a:xfrm>
          <a:off x="4489251" y="1551582"/>
          <a:ext cx="1601390" cy="960834"/>
        </a:xfrm>
        <a:prstGeom prst="roundRect">
          <a:avLst>
            <a:gd name="adj" fmla="val 10000"/>
          </a:avLst>
        </a:prstGeom>
        <a:solidFill>
          <a:schemeClr val="accent2">
            <a:hueOff val="-594855"/>
            <a:satOff val="-81702"/>
            <a:lumOff val="14117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300" kern="1200" dirty="0"/>
            <a:t>DL</a:t>
          </a:r>
        </a:p>
      </dsp:txBody>
      <dsp:txXfrm>
        <a:off x="4517393" y="1579724"/>
        <a:ext cx="1545106" cy="904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jpg>
</file>

<file path=ppt/media/image24.jpeg>
</file>

<file path=ppt/media/image25.jpeg>
</file>

<file path=ppt/media/image26.jpg>
</file>

<file path=ppt/media/image27.jpg>
</file>

<file path=ppt/media/image28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69134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485216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17746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3" name="Google Shape;24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407067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2" name="Google Shape;26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88176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38623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80325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691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Arial"/>
              <a:buNone/>
            </a:pPr>
            <a:endParaRPr sz="1200" dirty="0"/>
          </a:p>
        </p:txBody>
      </p:sp>
      <p:sp>
        <p:nvSpPr>
          <p:cNvPr id="125" name="Google Shape;12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6720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1" name="Google Shape;1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82038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9324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0073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04" name="Google Shape;20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71885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30300" y="2404534"/>
            <a:ext cx="5825100" cy="1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130300" y="4050833"/>
            <a:ext cx="5825100" cy="10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5403850" y="6041362"/>
            <a:ext cx="684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508000" y="6041362"/>
            <a:ext cx="472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442997" y="604136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title"/>
          </p:nvPr>
        </p:nvSpPr>
        <p:spPr>
          <a:xfrm>
            <a:off x="786150" y="410827"/>
            <a:ext cx="7571700" cy="9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8404384" y="6333135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body" idx="1"/>
          </p:nvPr>
        </p:nvSpPr>
        <p:spPr>
          <a:xfrm>
            <a:off x="457200" y="5407124"/>
            <a:ext cx="8229600" cy="4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22859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  <a:lvl2pPr marL="914377" lvl="1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566" lvl="2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754" lvl="3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5943" lvl="4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131" lvl="5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320" lvl="6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509" lvl="7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697" lvl="8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-92" y="6333125"/>
            <a:ext cx="91440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08000" y="609600"/>
            <a:ext cx="64476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508000" y="2160589"/>
            <a:ext cx="6447600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189" lvl="0" indent="-32003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377" lvl="1" indent="-32003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566" lvl="2" indent="-32003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754" lvl="3" indent="-32003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5943" lvl="4" indent="-32003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131" lvl="5" indent="-32003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320" lvl="6" indent="-32003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509" lvl="7" indent="-32003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697" lvl="8" indent="-32003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5403850" y="6041362"/>
            <a:ext cx="684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508000" y="6041362"/>
            <a:ext cx="472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442997" y="604136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solidFill>
          <a:srgbClr val="FFFFF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26350" y="377800"/>
            <a:ext cx="2395200" cy="61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374375" y="377800"/>
            <a:ext cx="2395200" cy="22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189" lvl="0" indent="-30479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1pPr>
            <a:lvl2pPr marL="914377" lvl="1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2pPr>
            <a:lvl3pPr marL="1371566" lvl="2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3pPr>
            <a:lvl4pPr marL="1828754" lvl="3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4pPr>
            <a:lvl5pPr marL="2285943" lvl="4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5pPr>
            <a:lvl6pPr marL="2743131" lvl="5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6pPr>
            <a:lvl7pPr marL="3200320" lvl="6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7pPr>
            <a:lvl8pPr marL="3657509" lvl="7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8pPr>
            <a:lvl9pPr marL="4114697" lvl="8" indent="-3047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6412675" y="377800"/>
            <a:ext cx="2395200" cy="22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189" lvl="0" indent="-30479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1pPr>
            <a:lvl2pPr marL="914377" lvl="1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2pPr>
            <a:lvl3pPr marL="1371566" lvl="2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3pPr>
            <a:lvl4pPr marL="1828754" lvl="3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4pPr>
            <a:lvl5pPr marL="2285943" lvl="4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5pPr>
            <a:lvl6pPr marL="2743131" lvl="5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6pPr>
            <a:lvl7pPr marL="3200320" lvl="6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7pPr>
            <a:lvl8pPr marL="3657509" lvl="7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8pPr>
            <a:lvl9pPr marL="4114697" lvl="8" indent="-3047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3"/>
          </p:nvPr>
        </p:nvSpPr>
        <p:spPr>
          <a:xfrm>
            <a:off x="3374375" y="3806800"/>
            <a:ext cx="2395200" cy="22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189" lvl="0" indent="-30479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1pPr>
            <a:lvl2pPr marL="914377" lvl="1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2pPr>
            <a:lvl3pPr marL="1371566" lvl="2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3pPr>
            <a:lvl4pPr marL="1828754" lvl="3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4pPr>
            <a:lvl5pPr marL="2285943" lvl="4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5pPr>
            <a:lvl6pPr marL="2743131" lvl="5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6pPr>
            <a:lvl7pPr marL="3200320" lvl="6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7pPr>
            <a:lvl8pPr marL="3657509" lvl="7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8pPr>
            <a:lvl9pPr marL="4114697" lvl="8" indent="-3047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4"/>
          </p:nvPr>
        </p:nvSpPr>
        <p:spPr>
          <a:xfrm>
            <a:off x="6408400" y="3806800"/>
            <a:ext cx="2395200" cy="22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189" lvl="0" indent="-30479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1pPr>
            <a:lvl2pPr marL="914377" lvl="1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2pPr>
            <a:lvl3pPr marL="1371566" lvl="2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3pPr>
            <a:lvl4pPr marL="1828754" lvl="3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4pPr>
            <a:lvl5pPr marL="2285943" lvl="4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5pPr>
            <a:lvl6pPr marL="2743131" lvl="5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6pPr>
            <a:lvl7pPr marL="3200320" lvl="6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7pPr>
            <a:lvl8pPr marL="3657509" lvl="7" indent="-3047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8pPr>
            <a:lvl9pPr marL="4114697" lvl="8" indent="-3047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►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04384" y="6333135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ctrTitle"/>
          </p:nvPr>
        </p:nvSpPr>
        <p:spPr>
          <a:xfrm>
            <a:off x="1546025" y="2339725"/>
            <a:ext cx="5832600" cy="15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1"/>
          </p:nvPr>
        </p:nvSpPr>
        <p:spPr>
          <a:xfrm>
            <a:off x="1546025" y="4015348"/>
            <a:ext cx="5832600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 rot="10800000" flipH="1">
            <a:off x="5952" y="0"/>
            <a:ext cx="914060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 txBox="1">
            <a:spLocks noGrp="1"/>
          </p:cNvSpPr>
          <p:nvPr>
            <p:ph type="body" idx="1"/>
          </p:nvPr>
        </p:nvSpPr>
        <p:spPr>
          <a:xfrm>
            <a:off x="1215300" y="2298200"/>
            <a:ext cx="6713400" cy="10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457189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sz="3600" i="1"/>
            </a:lvl1pPr>
            <a:lvl2pPr marL="914377" lvl="1" indent="-45718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3600" i="1"/>
            </a:lvl2pPr>
            <a:lvl3pPr marL="1371566" lvl="2" indent="-45718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sz="3600" i="1"/>
            </a:lvl3pPr>
            <a:lvl4pPr marL="1828754" lvl="3" indent="-45718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4pPr>
            <a:lvl5pPr marL="2285943" lvl="4" indent="-45718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5pPr>
            <a:lvl6pPr marL="2743131" lvl="5" indent="-45718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6pPr>
            <a:lvl7pPr marL="3200320" lvl="6" indent="-45718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7pPr>
            <a:lvl8pPr marL="3657509" lvl="7" indent="-45718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8pPr>
            <a:lvl9pPr marL="4114697" lvl="8" indent="-457189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56" name="Google Shape;56;p9"/>
          <p:cNvGrpSpPr/>
          <p:nvPr/>
        </p:nvGrpSpPr>
        <p:grpSpPr>
          <a:xfrm>
            <a:off x="3839648" y="1043898"/>
            <a:ext cx="1464573" cy="1123609"/>
            <a:chOff x="3593400" y="1729675"/>
            <a:chExt cx="1957200" cy="1123610"/>
          </a:xfrm>
        </p:grpSpPr>
        <p:sp>
          <p:nvSpPr>
            <p:cNvPr id="57" name="Google Shape;57;p9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lang="en-IN" sz="6000" b="1" i="0" u="none" strike="noStrike" cap="none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sz="60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8" name="Google Shape;58;p9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9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0" name="Google Shape;60;p9"/>
          <p:cNvCxnSpPr>
            <a:endCxn id="58" idx="1"/>
          </p:cNvCxnSpPr>
          <p:nvPr/>
        </p:nvCxnSpPr>
        <p:spPr>
          <a:xfrm>
            <a:off x="3750512" y="520397"/>
            <a:ext cx="532200" cy="7140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9"/>
          <p:cNvCxnSpPr/>
          <p:nvPr/>
        </p:nvCxnSpPr>
        <p:spPr>
          <a:xfrm rot="10800000">
            <a:off x="4362902" y="581500"/>
            <a:ext cx="209100" cy="492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9"/>
          <p:cNvCxnSpPr/>
          <p:nvPr/>
        </p:nvCxnSpPr>
        <p:spPr>
          <a:xfrm rot="10800000" flipH="1">
            <a:off x="4704510" y="469240"/>
            <a:ext cx="347100" cy="632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9"/>
          <p:cNvSpPr txBox="1">
            <a:spLocks noGrp="1"/>
          </p:cNvSpPr>
          <p:nvPr>
            <p:ph type="sldNum" idx="12"/>
          </p:nvPr>
        </p:nvSpPr>
        <p:spPr>
          <a:xfrm>
            <a:off x="-87" y="6333125"/>
            <a:ext cx="91440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786150" y="410827"/>
            <a:ext cx="7571700" cy="9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8099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377" lvl="1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566" lvl="2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754" lvl="3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5943" lvl="4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131" lvl="5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320" lvl="6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509" lvl="7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697" lvl="8" indent="-38099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404384" y="6333135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786150" y="410827"/>
            <a:ext cx="7571700" cy="9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5559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377" lvl="1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566" lvl="2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754" lvl="3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5943" lvl="4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131" lvl="5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320" lvl="6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509" lvl="7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697" lvl="8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5559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377" lvl="1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566" lvl="2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754" lvl="3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5943" lvl="4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131" lvl="5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320" lvl="6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509" lvl="7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697" lvl="8" indent="-3555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8404384" y="6333135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786150" y="410827"/>
            <a:ext cx="7571700" cy="9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2419800" cy="49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377" lvl="1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566" lvl="2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754" lvl="3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5943" lvl="4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131" lvl="5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320" lvl="6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509" lvl="7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697" lvl="8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2"/>
          </p:nvPr>
        </p:nvSpPr>
        <p:spPr>
          <a:xfrm>
            <a:off x="3329992" y="1600200"/>
            <a:ext cx="2419800" cy="49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377" lvl="1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566" lvl="2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754" lvl="3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5943" lvl="4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131" lvl="5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320" lvl="6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509" lvl="7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697" lvl="8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3"/>
          </p:nvPr>
        </p:nvSpPr>
        <p:spPr>
          <a:xfrm>
            <a:off x="5873834" y="1600200"/>
            <a:ext cx="2419800" cy="49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1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377" lvl="1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566" lvl="2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754" lvl="3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5943" lvl="4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131" lvl="5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320" lvl="6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509" lvl="7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697" lvl="8" indent="-34289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sldNum" idx="12"/>
          </p:nvPr>
        </p:nvSpPr>
        <p:spPr>
          <a:xfrm>
            <a:off x="8404384" y="6333135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410827"/>
            <a:ext cx="7571700" cy="9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6333135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2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4000" r="-44000"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ctrTitle"/>
          </p:nvPr>
        </p:nvSpPr>
        <p:spPr>
          <a:xfrm>
            <a:off x="2191439" y="450601"/>
            <a:ext cx="6901585" cy="2927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IN" sz="4800" b="1" dirty="0">
                <a:solidFill>
                  <a:schemeClr val="bg1">
                    <a:lumMod val="8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</a:t>
            </a:r>
            <a:br>
              <a:rPr lang="en-IN" sz="4800" b="1" dirty="0">
                <a:solidFill>
                  <a:schemeClr val="bg1">
                    <a:lumMod val="8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IN" sz="4800" b="1" dirty="0">
                <a:solidFill>
                  <a:schemeClr val="bg1">
                    <a:lumMod val="8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</a:t>
            </a:r>
            <a:endParaRPr sz="4800" b="1" dirty="0">
              <a:solidFill>
                <a:schemeClr val="bg1">
                  <a:lumMod val="85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>
            <a:off x="1526479" y="4248729"/>
            <a:ext cx="3368799" cy="187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SzPts val="1120"/>
            </a:pPr>
            <a:r>
              <a:rPr lang="en-IN" sz="1400" b="1" dirty="0">
                <a:solidFill>
                  <a:schemeClr val="tx1">
                    <a:lumMod val="10000"/>
                    <a:lumOff val="9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MEMBERS:</a:t>
            </a:r>
            <a:endParaRPr dirty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marL="0" indent="0">
              <a:buSzPts val="1120"/>
            </a:pPr>
            <a:r>
              <a:rPr lang="en-IN" sz="1400" b="1" dirty="0">
                <a:solidFill>
                  <a:schemeClr val="tx1">
                    <a:lumMod val="10000"/>
                    <a:lumOff val="9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BHADRA MAYA ANILKUMAR</a:t>
            </a:r>
            <a:endParaRPr dirty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marL="0" indent="0">
              <a:buSzPts val="1120"/>
            </a:pPr>
            <a:r>
              <a:rPr lang="en-IN" sz="1400" b="1" dirty="0">
                <a:solidFill>
                  <a:schemeClr val="tx1">
                    <a:lumMod val="10000"/>
                    <a:lumOff val="9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 PREETHI RAVISANKAR</a:t>
            </a:r>
            <a:endParaRPr lang="en-IN" dirty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marL="0" indent="0">
              <a:buSzPts val="1120"/>
            </a:pPr>
            <a:r>
              <a:rPr lang="en-IN" sz="1400" b="1" dirty="0">
                <a:solidFill>
                  <a:schemeClr val="tx1">
                    <a:lumMod val="10000"/>
                    <a:lumOff val="9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GOURI A V</a:t>
            </a:r>
            <a:endParaRPr lang="en-IN" dirty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 marL="0" indent="0">
              <a:buSzPts val="1120"/>
            </a:pPr>
            <a:r>
              <a:rPr lang="en-IN" sz="1400" b="1" dirty="0">
                <a:solidFill>
                  <a:schemeClr val="tx1">
                    <a:lumMod val="10000"/>
                    <a:lumOff val="9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GOWRI H BHAGAVATHI</a:t>
            </a:r>
            <a:endParaRPr sz="1400" b="1" dirty="0">
              <a:solidFill>
                <a:schemeClr val="tx1">
                  <a:lumMod val="10000"/>
                  <a:lumOff val="9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240659" y="3480362"/>
            <a:ext cx="2571632" cy="10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SzPts val="1400"/>
            </a:pPr>
            <a:r>
              <a:rPr lang="en-IN" b="1" dirty="0">
                <a:solidFill>
                  <a:schemeClr val="tx1">
                    <a:lumMod val="10000"/>
                    <a:lumOff val="9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GUIDED BY:</a:t>
            </a:r>
            <a:endParaRPr dirty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>
              <a:lnSpc>
                <a:spcPct val="150000"/>
              </a:lnSpc>
              <a:buSzPts val="1400"/>
            </a:pPr>
            <a:r>
              <a:rPr lang="en-IN" b="1" dirty="0">
                <a:solidFill>
                  <a:schemeClr val="tx1">
                    <a:lumMod val="10000"/>
                    <a:lumOff val="9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Mr. ANOOP K JOHNSON</a:t>
            </a:r>
            <a:endParaRPr dirty="0">
              <a:solidFill>
                <a:schemeClr val="tx1">
                  <a:lumMod val="10000"/>
                  <a:lumOff val="90000"/>
                </a:schemeClr>
              </a:solidFill>
            </a:endParaRPr>
          </a:p>
          <a:p>
            <a:pPr>
              <a:lnSpc>
                <a:spcPct val="150000"/>
              </a:lnSpc>
              <a:buSzPts val="1400"/>
            </a:pPr>
            <a:r>
              <a:rPr lang="en-IN" b="1" dirty="0">
                <a:solidFill>
                  <a:schemeClr val="tx1">
                    <a:lumMod val="10000"/>
                    <a:lumOff val="9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Dept. of ECE, MBCET</a:t>
            </a:r>
            <a:endParaRPr b="1" dirty="0">
              <a:solidFill>
                <a:schemeClr val="tx1">
                  <a:lumMod val="10000"/>
                  <a:lumOff val="9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5921103" y="85503"/>
            <a:ext cx="3222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endParaRPr i="1">
              <a:solidFill>
                <a:srgbClr val="B7B7B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5"/>
          <p:cNvSpPr txBox="1">
            <a:spLocks noGrp="1"/>
          </p:cNvSpPr>
          <p:nvPr>
            <p:ph type="sldNum" idx="12"/>
          </p:nvPr>
        </p:nvSpPr>
        <p:spPr>
          <a:xfrm>
            <a:off x="8186353" y="6252294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/>
              <a:t>1</a:t>
            </a:r>
            <a:endParaRPr sz="1000"/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5005BEF0-9317-4FAF-A524-11B722338FC7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body" idx="1"/>
          </p:nvPr>
        </p:nvSpPr>
        <p:spPr>
          <a:xfrm>
            <a:off x="3572575" y="3008114"/>
            <a:ext cx="5126183" cy="344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44489" indent="-342891" algn="just">
              <a:buClr>
                <a:schemeClr val="tx1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Simultaneously addresses deblurring and super-resolution from blurred low resolution images.</a:t>
            </a:r>
            <a:endParaRPr sz="19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00080" indent="-342891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sz="19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591" algn="just">
              <a:buClr>
                <a:schemeClr val="tx1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Proves its superiority via experimenting both when the levels of blur are known and unknown ~ Deblurring Super-Resolution Convolutional Neural Network (DBSRCNN).</a:t>
            </a:r>
            <a:endParaRPr sz="19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20"/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10</a:t>
            </a:r>
            <a:endParaRPr sz="1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376C16-32F8-4DC1-8917-44A32131DD07}"/>
              </a:ext>
            </a:extLst>
          </p:cNvPr>
          <p:cNvSpPr/>
          <p:nvPr/>
        </p:nvSpPr>
        <p:spPr>
          <a:xfrm>
            <a:off x="-160841" y="2951950"/>
            <a:ext cx="37437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1597" algn="just">
              <a:spcBef>
                <a:spcPts val="1000"/>
              </a:spcBef>
              <a:buSzPts val="2000"/>
            </a:pP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F. </a:t>
            </a:r>
            <a:r>
              <a:rPr lang="en-IN" dirty="0" err="1">
                <a:latin typeface="Times New Roman"/>
                <a:ea typeface="Times New Roman"/>
                <a:cs typeface="Times New Roman"/>
                <a:sym typeface="Times New Roman"/>
              </a:rPr>
              <a:t>Albluwi</a:t>
            </a: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, V. A. </a:t>
            </a:r>
            <a:r>
              <a:rPr lang="en-IN" dirty="0" err="1">
                <a:latin typeface="Times New Roman"/>
                <a:ea typeface="Times New Roman"/>
                <a:cs typeface="Times New Roman"/>
                <a:sym typeface="Times New Roman"/>
              </a:rPr>
              <a:t>Krylov</a:t>
            </a: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 and R. </a:t>
            </a:r>
            <a:r>
              <a:rPr lang="en-IN" dirty="0" err="1">
                <a:latin typeface="Times New Roman"/>
                <a:ea typeface="Times New Roman"/>
                <a:cs typeface="Times New Roman"/>
                <a:sym typeface="Times New Roman"/>
              </a:rPr>
              <a:t>Dahyot</a:t>
            </a: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, "</a:t>
            </a:r>
            <a:r>
              <a:rPr lang="en-IN" b="1" dirty="0">
                <a:latin typeface="Times New Roman"/>
                <a:ea typeface="Times New Roman"/>
                <a:cs typeface="Times New Roman"/>
                <a:sym typeface="Times New Roman"/>
              </a:rPr>
              <a:t>Image Deblurring and Super-Resolution Using Deep Convolutional Neural Networks</a:t>
            </a: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," </a:t>
            </a:r>
            <a:r>
              <a:rPr lang="en-IN" i="1" dirty="0">
                <a:latin typeface="Times New Roman"/>
                <a:ea typeface="Times New Roman"/>
                <a:cs typeface="Times New Roman"/>
                <a:sym typeface="Times New Roman"/>
              </a:rPr>
              <a:t>2018 IEEE MLSP</a:t>
            </a: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, Aalborg, 2018, pp. 1-6.</a:t>
            </a:r>
          </a:p>
        </p:txBody>
      </p:sp>
      <p:sp>
        <p:nvSpPr>
          <p:cNvPr id="10" name="Google Shape;128;p19">
            <a:extLst>
              <a:ext uri="{FF2B5EF4-FFF2-40B4-BE49-F238E27FC236}">
                <a16:creationId xmlns:a16="http://schemas.microsoft.com/office/drawing/2014/main" id="{EA594EAC-F129-40BB-8B1A-37AB6CC24F70}"/>
              </a:ext>
            </a:extLst>
          </p:cNvPr>
          <p:cNvSpPr txBox="1">
            <a:spLocks/>
          </p:cNvSpPr>
          <p:nvPr/>
        </p:nvSpPr>
        <p:spPr>
          <a:xfrm>
            <a:off x="1738753" y="680349"/>
            <a:ext cx="6447600" cy="74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>
              <a:buFont typeface="Times New Roman"/>
              <a:buNone/>
            </a:pPr>
            <a:r>
              <a:rPr lang="en-IN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</a:t>
            </a:r>
            <a:r>
              <a:rPr lang="en-IN" b="1" dirty="0">
                <a:solidFill>
                  <a:schemeClr val="accent6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REVIEW- 6</a:t>
            </a:r>
            <a:endParaRPr lang="en-IN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1" name="Google Shape;94;p15">
            <a:extLst>
              <a:ext uri="{FF2B5EF4-FFF2-40B4-BE49-F238E27FC236}">
                <a16:creationId xmlns:a16="http://schemas.microsoft.com/office/drawing/2014/main" id="{6F0CD32F-8C01-4CAF-BE0D-A62901842427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Google Shape;101;p16">
            <a:extLst>
              <a:ext uri="{FF2B5EF4-FFF2-40B4-BE49-F238E27FC236}">
                <a16:creationId xmlns:a16="http://schemas.microsoft.com/office/drawing/2014/main" id="{7DB240DF-3312-4162-8CB7-18DCCAF9D196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D0BBB-8527-43D0-942E-EB2E7A1D9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73891" y="2566861"/>
            <a:ext cx="5692186" cy="3487536"/>
          </a:xfrm>
        </p:spPr>
        <p:txBody>
          <a:bodyPr/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Ability to preserve texture details in images.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solutions that are close to the real image and look perceptually convincing.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Generative Adversial Network, two networks train against each other. </a:t>
            </a:r>
          </a:p>
          <a:p>
            <a:pPr algn="just"/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Generator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misleads the discriminator by creating compelling fake inputs.</a:t>
            </a:r>
          </a:p>
          <a:p>
            <a:pPr algn="just"/>
            <a:r>
              <a:rPr lang="en-US" sz="20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Discriminator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tells if an input is real or artificial.</a:t>
            </a: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Google Shape;117;p18">
            <a:extLst>
              <a:ext uri="{FF2B5EF4-FFF2-40B4-BE49-F238E27FC236}">
                <a16:creationId xmlns:a16="http://schemas.microsoft.com/office/drawing/2014/main" id="{281468A0-AEE4-414B-AE37-A931802B37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433561" y="923676"/>
            <a:ext cx="9697633" cy="673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IN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GENERATIVE ADVERSIAL NETWORK</a:t>
            </a:r>
            <a:br>
              <a:rPr lang="en-IN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IN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(GAN)</a:t>
            </a:r>
            <a:endParaRPr b="1" dirty="0">
              <a:solidFill>
                <a:schemeClr val="accent1">
                  <a:lumMod val="20000"/>
                  <a:lumOff val="8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Google Shape;158;p22">
            <a:extLst>
              <a:ext uri="{FF2B5EF4-FFF2-40B4-BE49-F238E27FC236}">
                <a16:creationId xmlns:a16="http://schemas.microsoft.com/office/drawing/2014/main" id="{050960C5-BACE-43A6-9B67-602448F67636}"/>
              </a:ext>
            </a:extLst>
          </p:cNvPr>
          <p:cNvSpPr txBox="1">
            <a:spLocks/>
          </p:cNvSpPr>
          <p:nvPr/>
        </p:nvSpPr>
        <p:spPr>
          <a:xfrm>
            <a:off x="8219013" y="6207276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SzPts val="1000"/>
            </a:pPr>
            <a:r>
              <a:rPr lang="en-IN" sz="1000" dirty="0"/>
              <a:t>11</a:t>
            </a:r>
          </a:p>
        </p:txBody>
      </p:sp>
      <p:sp>
        <p:nvSpPr>
          <p:cNvPr id="11" name="Google Shape;94;p15">
            <a:extLst>
              <a:ext uri="{FF2B5EF4-FFF2-40B4-BE49-F238E27FC236}">
                <a16:creationId xmlns:a16="http://schemas.microsoft.com/office/drawing/2014/main" id="{169A75D7-4B75-465B-BC82-5CA4D52A740A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Google Shape;101;p16">
            <a:extLst>
              <a:ext uri="{FF2B5EF4-FFF2-40B4-BE49-F238E27FC236}">
                <a16:creationId xmlns:a16="http://schemas.microsoft.com/office/drawing/2014/main" id="{973852CE-2ABB-42FB-8765-28062D18DF21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85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6ECC48-5D4A-4018-9658-CFED36952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78" y="1438567"/>
            <a:ext cx="7869383" cy="43133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702CFF-8965-4974-892F-280A5848E31B}"/>
              </a:ext>
            </a:extLst>
          </p:cNvPr>
          <p:cNvSpPr txBox="1"/>
          <p:nvPr/>
        </p:nvSpPr>
        <p:spPr>
          <a:xfrm>
            <a:off x="4137894" y="564630"/>
            <a:ext cx="2382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</a:p>
        </p:txBody>
      </p:sp>
      <p:sp>
        <p:nvSpPr>
          <p:cNvPr id="5" name="Google Shape;94;p15">
            <a:extLst>
              <a:ext uri="{FF2B5EF4-FFF2-40B4-BE49-F238E27FC236}">
                <a16:creationId xmlns:a16="http://schemas.microsoft.com/office/drawing/2014/main" id="{77C1ED15-7F5B-4CEC-BC6B-2BA58DB1D240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Google Shape;101;p16">
            <a:extLst>
              <a:ext uri="{FF2B5EF4-FFF2-40B4-BE49-F238E27FC236}">
                <a16:creationId xmlns:a16="http://schemas.microsoft.com/office/drawing/2014/main" id="{751BB348-6519-442E-B0C8-3838CE9A2B19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Google Shape;169;p23">
            <a:extLst>
              <a:ext uri="{FF2B5EF4-FFF2-40B4-BE49-F238E27FC236}">
                <a16:creationId xmlns:a16="http://schemas.microsoft.com/office/drawing/2014/main" id="{27AA424A-D8EF-4CD5-809F-EF48F33201A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12</a:t>
            </a:r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3915296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>
            <a:spLocks noGrp="1"/>
          </p:cNvSpPr>
          <p:nvPr>
            <p:ph type="title"/>
          </p:nvPr>
        </p:nvSpPr>
        <p:spPr>
          <a:xfrm>
            <a:off x="1541855" y="992480"/>
            <a:ext cx="6447600" cy="1329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BASIC BLOCK DIAGRAM</a:t>
            </a:r>
            <a:endParaRPr b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27"/>
          <p:cNvSpPr txBox="1"/>
          <p:nvPr/>
        </p:nvSpPr>
        <p:spPr>
          <a:xfrm>
            <a:off x="3388200" y="4753879"/>
            <a:ext cx="31896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400"/>
            </a:pP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Fig: Image Deblurring using GAN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27"/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13</a:t>
            </a:r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7EBDB054-C79B-474D-B943-A22D3EB303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8910095"/>
              </p:ext>
            </p:extLst>
          </p:nvPr>
        </p:nvGraphicFramePr>
        <p:xfrm>
          <a:off x="1363694" y="1560944"/>
          <a:ext cx="6542639" cy="3458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C78A12E-7C42-4E59-8F45-58F6DB6B91EF}"/>
              </a:ext>
            </a:extLst>
          </p:cNvPr>
          <p:cNvSpPr txBox="1"/>
          <p:nvPr/>
        </p:nvSpPr>
        <p:spPr>
          <a:xfrm>
            <a:off x="3280087" y="3885040"/>
            <a:ext cx="28048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Wavelet Recurrent Conditional GAN Network</a:t>
            </a:r>
          </a:p>
        </p:txBody>
      </p:sp>
      <p:sp>
        <p:nvSpPr>
          <p:cNvPr id="9" name="Google Shape;94;p15">
            <a:extLst>
              <a:ext uri="{FF2B5EF4-FFF2-40B4-BE49-F238E27FC236}">
                <a16:creationId xmlns:a16="http://schemas.microsoft.com/office/drawing/2014/main" id="{2F1F09EC-8850-4B7D-9A3D-8E21C416EFC8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Google Shape;101;p16">
            <a:extLst>
              <a:ext uri="{FF2B5EF4-FFF2-40B4-BE49-F238E27FC236}">
                <a16:creationId xmlns:a16="http://schemas.microsoft.com/office/drawing/2014/main" id="{AE69002C-168B-4044-8662-9AABD523360B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6;p27">
            <a:extLst>
              <a:ext uri="{FF2B5EF4-FFF2-40B4-BE49-F238E27FC236}">
                <a16:creationId xmlns:a16="http://schemas.microsoft.com/office/drawing/2014/main" id="{5BF5038C-F75E-47D7-9436-E17C094BEEFF}"/>
              </a:ext>
            </a:extLst>
          </p:cNvPr>
          <p:cNvSpPr txBox="1">
            <a:spLocks/>
          </p:cNvSpPr>
          <p:nvPr/>
        </p:nvSpPr>
        <p:spPr>
          <a:xfrm>
            <a:off x="489857" y="538213"/>
            <a:ext cx="8164286" cy="1329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IN" sz="32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SINGLE LEVEL 2D </a:t>
            </a:r>
          </a:p>
          <a:p>
            <a:pPr algn="ctr"/>
            <a:r>
              <a:rPr lang="en-IN" sz="32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DISCRETE WAVELET TRANSFORM</a:t>
            </a:r>
          </a:p>
          <a:p>
            <a:pPr algn="ctr"/>
            <a:r>
              <a:rPr lang="en-IN" sz="32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(HAAR)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1924F52-3286-4413-BC54-5821FCDCF3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1269992"/>
              </p:ext>
            </p:extLst>
          </p:nvPr>
        </p:nvGraphicFramePr>
        <p:xfrm>
          <a:off x="1524000" y="95068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49744966-98AE-4A50-9C08-C75BF878D9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01" y="3766456"/>
            <a:ext cx="8865998" cy="2699657"/>
          </a:xfrm>
          <a:prstGeom prst="rect">
            <a:avLst/>
          </a:prstGeom>
        </p:spPr>
      </p:pic>
      <p:sp>
        <p:nvSpPr>
          <p:cNvPr id="7" name="Google Shape;218;p27">
            <a:extLst>
              <a:ext uri="{FF2B5EF4-FFF2-40B4-BE49-F238E27FC236}">
                <a16:creationId xmlns:a16="http://schemas.microsoft.com/office/drawing/2014/main" id="{D931F1DA-4250-4BC4-BCC8-FF59FACB478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14</a:t>
            </a:r>
          </a:p>
        </p:txBody>
      </p:sp>
      <p:sp>
        <p:nvSpPr>
          <p:cNvPr id="8" name="Google Shape;101;p16">
            <a:extLst>
              <a:ext uri="{FF2B5EF4-FFF2-40B4-BE49-F238E27FC236}">
                <a16:creationId xmlns:a16="http://schemas.microsoft.com/office/drawing/2014/main" id="{FC284181-6976-4D1C-AD7F-38060D9D9EEA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bg1">
                    <a:lumMod val="6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Google Shape;94;p15">
            <a:extLst>
              <a:ext uri="{FF2B5EF4-FFF2-40B4-BE49-F238E27FC236}">
                <a16:creationId xmlns:a16="http://schemas.microsoft.com/office/drawing/2014/main" id="{74C05215-C1B5-4561-8579-8924267E8F88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696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AA671E4-6138-4C74-8299-90119E058718}"/>
              </a:ext>
            </a:extLst>
          </p:cNvPr>
          <p:cNvSpPr/>
          <p:nvPr/>
        </p:nvSpPr>
        <p:spPr>
          <a:xfrm>
            <a:off x="443352" y="746770"/>
            <a:ext cx="703811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3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BASIC BLOCK DIAGRAM: WRC-GAN</a:t>
            </a:r>
            <a:endParaRPr lang="en-IN" sz="3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9C00C3-6188-49DA-A33A-E4EC745E0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093" y="1733298"/>
            <a:ext cx="6123825" cy="4669699"/>
          </a:xfrm>
          <a:prstGeom prst="rect">
            <a:avLst/>
          </a:prstGeom>
        </p:spPr>
      </p:pic>
      <p:sp>
        <p:nvSpPr>
          <p:cNvPr id="9" name="Google Shape;94;p15">
            <a:extLst>
              <a:ext uri="{FF2B5EF4-FFF2-40B4-BE49-F238E27FC236}">
                <a16:creationId xmlns:a16="http://schemas.microsoft.com/office/drawing/2014/main" id="{E1A816A2-4493-4401-9F0D-A2D00F471929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Google Shape;101;p16">
            <a:extLst>
              <a:ext uri="{FF2B5EF4-FFF2-40B4-BE49-F238E27FC236}">
                <a16:creationId xmlns:a16="http://schemas.microsoft.com/office/drawing/2014/main" id="{E47C70FB-50FE-463C-9039-9E5E2B7BC522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Google Shape;169;p23">
            <a:extLst>
              <a:ext uri="{FF2B5EF4-FFF2-40B4-BE49-F238E27FC236}">
                <a16:creationId xmlns:a16="http://schemas.microsoft.com/office/drawing/2014/main" id="{E4115563-E430-4827-9E40-7868CFD06A3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15</a:t>
            </a:r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769509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E0E350-26D8-4A7A-826B-7592E05F2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913" y="1625775"/>
            <a:ext cx="7406640" cy="4282440"/>
          </a:xfrm>
          <a:prstGeom prst="rect">
            <a:avLst/>
          </a:prstGeom>
        </p:spPr>
      </p:pic>
      <p:sp>
        <p:nvSpPr>
          <p:cNvPr id="5" name="Google Shape;206;p27">
            <a:extLst>
              <a:ext uri="{FF2B5EF4-FFF2-40B4-BE49-F238E27FC236}">
                <a16:creationId xmlns:a16="http://schemas.microsoft.com/office/drawing/2014/main" id="{3BB2CA2C-4FB6-4507-B3EF-BC10C4B565B0}"/>
              </a:ext>
            </a:extLst>
          </p:cNvPr>
          <p:cNvSpPr txBox="1">
            <a:spLocks/>
          </p:cNvSpPr>
          <p:nvPr/>
        </p:nvSpPr>
        <p:spPr>
          <a:xfrm>
            <a:off x="1614289" y="787502"/>
            <a:ext cx="6799337" cy="66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accent1"/>
              </a:buClr>
              <a:buSzPts val="3600"/>
              <a:buFont typeface="Times New Roman"/>
              <a:buNone/>
            </a:pPr>
            <a:r>
              <a:rPr lang="en-IN" sz="28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BLOCK DIAGRAM: GENERATOR</a:t>
            </a:r>
          </a:p>
        </p:txBody>
      </p:sp>
      <p:sp>
        <p:nvSpPr>
          <p:cNvPr id="8" name="Google Shape;218;p27">
            <a:extLst>
              <a:ext uri="{FF2B5EF4-FFF2-40B4-BE49-F238E27FC236}">
                <a16:creationId xmlns:a16="http://schemas.microsoft.com/office/drawing/2014/main" id="{3C05C7E4-ECBD-4147-AD4F-3C8CC8935EA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16</a:t>
            </a:r>
            <a:endParaRPr sz="1000" dirty="0"/>
          </a:p>
        </p:txBody>
      </p:sp>
      <p:sp>
        <p:nvSpPr>
          <p:cNvPr id="9" name="Google Shape;94;p15">
            <a:extLst>
              <a:ext uri="{FF2B5EF4-FFF2-40B4-BE49-F238E27FC236}">
                <a16:creationId xmlns:a16="http://schemas.microsoft.com/office/drawing/2014/main" id="{D921376B-01E5-4106-BECA-5E0536E7D373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Google Shape;101;p16">
            <a:extLst>
              <a:ext uri="{FF2B5EF4-FFF2-40B4-BE49-F238E27FC236}">
                <a16:creationId xmlns:a16="http://schemas.microsoft.com/office/drawing/2014/main" id="{86A6105A-7FF5-4D76-A99E-0CF068425CFB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0234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D87800-2126-45A9-B596-0C29397D6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195" y="1585191"/>
            <a:ext cx="6688992" cy="4241800"/>
          </a:xfrm>
          <a:prstGeom prst="rect">
            <a:avLst/>
          </a:prstGeom>
        </p:spPr>
      </p:pic>
      <p:sp>
        <p:nvSpPr>
          <p:cNvPr id="5" name="Google Shape;206;p27">
            <a:extLst>
              <a:ext uri="{FF2B5EF4-FFF2-40B4-BE49-F238E27FC236}">
                <a16:creationId xmlns:a16="http://schemas.microsoft.com/office/drawing/2014/main" id="{467083F7-644F-4775-8F9D-8DE99E8FD2C0}"/>
              </a:ext>
            </a:extLst>
          </p:cNvPr>
          <p:cNvSpPr txBox="1">
            <a:spLocks/>
          </p:cNvSpPr>
          <p:nvPr/>
        </p:nvSpPr>
        <p:spPr>
          <a:xfrm>
            <a:off x="1221946" y="771361"/>
            <a:ext cx="6813243" cy="573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accent1"/>
              </a:buClr>
              <a:buSzPts val="3600"/>
              <a:buFont typeface="Times New Roman"/>
              <a:buNone/>
            </a:pPr>
            <a:r>
              <a:rPr lang="en-IN" sz="28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BLOCK DIAGRAM: DISCRIMINATOR </a:t>
            </a:r>
          </a:p>
        </p:txBody>
      </p:sp>
      <p:sp>
        <p:nvSpPr>
          <p:cNvPr id="8" name="Google Shape;218;p27">
            <a:extLst>
              <a:ext uri="{FF2B5EF4-FFF2-40B4-BE49-F238E27FC236}">
                <a16:creationId xmlns:a16="http://schemas.microsoft.com/office/drawing/2014/main" id="{F0657978-3AFE-4D0D-948A-AF6DF6515CD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17</a:t>
            </a:r>
            <a:endParaRPr sz="1000" dirty="0"/>
          </a:p>
        </p:txBody>
      </p:sp>
      <p:sp>
        <p:nvSpPr>
          <p:cNvPr id="9" name="Google Shape;94;p15">
            <a:extLst>
              <a:ext uri="{FF2B5EF4-FFF2-40B4-BE49-F238E27FC236}">
                <a16:creationId xmlns:a16="http://schemas.microsoft.com/office/drawing/2014/main" id="{5007BE1F-B137-4BB8-95E0-BEC3B1C4AA80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Google Shape;101;p16">
            <a:extLst>
              <a:ext uri="{FF2B5EF4-FFF2-40B4-BE49-F238E27FC236}">
                <a16:creationId xmlns:a16="http://schemas.microsoft.com/office/drawing/2014/main" id="{DCB513DE-BF5A-404F-9B09-6C5B63DCF97E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7AC47C-B4CD-4347-8E97-FE6371DBCE17}"/>
              </a:ext>
            </a:extLst>
          </p:cNvPr>
          <p:cNvSpPr txBox="1"/>
          <p:nvPr/>
        </p:nvSpPr>
        <p:spPr>
          <a:xfrm>
            <a:off x="2681861" y="4005943"/>
            <a:ext cx="780277" cy="338554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>
                <a:solidFill>
                  <a:schemeClr val="bg1"/>
                </a:solidFill>
              </a:rPr>
              <a:t>R(S)</a:t>
            </a:r>
          </a:p>
        </p:txBody>
      </p:sp>
    </p:spTree>
    <p:extLst>
      <p:ext uri="{BB962C8B-B14F-4D97-AF65-F5344CB8AC3E}">
        <p14:creationId xmlns:p14="http://schemas.microsoft.com/office/powerpoint/2010/main" val="8819354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6;p27">
            <a:extLst>
              <a:ext uri="{FF2B5EF4-FFF2-40B4-BE49-F238E27FC236}">
                <a16:creationId xmlns:a16="http://schemas.microsoft.com/office/drawing/2014/main" id="{50D9121D-09E1-4514-9465-0A29DDE7F093}"/>
              </a:ext>
            </a:extLst>
          </p:cNvPr>
          <p:cNvSpPr txBox="1">
            <a:spLocks/>
          </p:cNvSpPr>
          <p:nvPr/>
        </p:nvSpPr>
        <p:spPr>
          <a:xfrm>
            <a:off x="1103256" y="679924"/>
            <a:ext cx="6937493" cy="697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accent1"/>
              </a:buClr>
              <a:buSzPts val="3600"/>
              <a:buFont typeface="Times New Roman"/>
              <a:buNone/>
            </a:pPr>
            <a:r>
              <a:rPr lang="en-IN" sz="28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 DIAGRAM : WRC-GAN</a:t>
            </a:r>
          </a:p>
        </p:txBody>
      </p:sp>
      <p:sp>
        <p:nvSpPr>
          <p:cNvPr id="8" name="Google Shape;218;p27">
            <a:extLst>
              <a:ext uri="{FF2B5EF4-FFF2-40B4-BE49-F238E27FC236}">
                <a16:creationId xmlns:a16="http://schemas.microsoft.com/office/drawing/2014/main" id="{A93E2C6C-FCB5-4C29-8DA5-346BCAF518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18</a:t>
            </a:r>
            <a:endParaRPr sz="1000" dirty="0"/>
          </a:p>
        </p:txBody>
      </p:sp>
      <p:sp>
        <p:nvSpPr>
          <p:cNvPr id="9" name="Google Shape;94;p15">
            <a:extLst>
              <a:ext uri="{FF2B5EF4-FFF2-40B4-BE49-F238E27FC236}">
                <a16:creationId xmlns:a16="http://schemas.microsoft.com/office/drawing/2014/main" id="{5ABB53C1-929B-4509-AD05-D22BD8F7685A}"/>
              </a:ext>
            </a:extLst>
          </p:cNvPr>
          <p:cNvSpPr txBox="1"/>
          <p:nvPr/>
        </p:nvSpPr>
        <p:spPr>
          <a:xfrm>
            <a:off x="3072000" y="6392285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Google Shape;101;p16">
            <a:extLst>
              <a:ext uri="{FF2B5EF4-FFF2-40B4-BE49-F238E27FC236}">
                <a16:creationId xmlns:a16="http://schemas.microsoft.com/office/drawing/2014/main" id="{19888E41-4612-4A5A-9330-A86271E342F2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CF8BBF-D84B-4583-994D-6C3F0D3FC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390" y="1409587"/>
            <a:ext cx="7499071" cy="492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09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612D23-4FD2-427A-AC08-FC19B16E13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19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47BA04-A398-4A94-B205-E3A6E308B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793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6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179B22-8886-48DB-A4D4-46FE90F2503D}"/>
              </a:ext>
            </a:extLst>
          </p:cNvPr>
          <p:cNvSpPr/>
          <p:nvPr/>
        </p:nvSpPr>
        <p:spPr>
          <a:xfrm>
            <a:off x="275576" y="605135"/>
            <a:ext cx="34547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DATASET</a:t>
            </a:r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49B871-9516-4344-A24E-EC4B122F9EA6}"/>
              </a:ext>
            </a:extLst>
          </p:cNvPr>
          <p:cNvSpPr/>
          <p:nvPr/>
        </p:nvSpPr>
        <p:spPr>
          <a:xfrm>
            <a:off x="3190852" y="1921170"/>
            <a:ext cx="27622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GOPRO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1171C6-9213-48F2-BCDB-F384B38EF509}"/>
              </a:ext>
            </a:extLst>
          </p:cNvPr>
          <p:cNvSpPr txBox="1"/>
          <p:nvPr/>
        </p:nvSpPr>
        <p:spPr>
          <a:xfrm>
            <a:off x="624669" y="3802037"/>
            <a:ext cx="78946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chemeClr val="bg1"/>
              </a:buClr>
            </a:pPr>
            <a:endParaRPr lang="en-I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blur images by integrating sharp images over time.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Generates blurred images through averaging adjacent short-exposure  frames  captured  by  a  high-speed  video  camera.</a:t>
            </a:r>
            <a:endParaRPr lang="en-IN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dataset can imitate the image blur type in natural scenes.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IN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Images are captured from various scenes and are at a resolution of 1280 x 720.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626FCD-177A-4900-9FFB-9C8365D65F32}"/>
              </a:ext>
            </a:extLst>
          </p:cNvPr>
          <p:cNvSpPr txBox="1"/>
          <p:nvPr/>
        </p:nvSpPr>
        <p:spPr>
          <a:xfrm>
            <a:off x="1593271" y="2986629"/>
            <a:ext cx="595745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FFFFFF"/>
              </a:buClr>
            </a:pPr>
            <a:r>
              <a:rPr lang="en-US" sz="18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GoPro</a:t>
            </a:r>
            <a:r>
              <a:rPr lang="en-US" sz="18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US" sz="18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consists of </a:t>
            </a:r>
            <a:r>
              <a:rPr lang="en-US" sz="18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2,103</a:t>
            </a:r>
            <a:r>
              <a:rPr lang="en-US" sz="18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image pairs for </a:t>
            </a:r>
            <a:r>
              <a:rPr lang="en-US" sz="18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en-US" sz="18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11 sequences with </a:t>
            </a:r>
            <a:r>
              <a:rPr lang="en-US" sz="18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1, 111 </a:t>
            </a:r>
            <a:r>
              <a:rPr lang="en-US" sz="18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pairs for </a:t>
            </a:r>
            <a:r>
              <a:rPr lang="en-US" sz="18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testing.</a:t>
            </a:r>
            <a:endParaRPr lang="en-IN" sz="1800" b="1" i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i="1" dirty="0"/>
          </a:p>
        </p:txBody>
      </p:sp>
      <p:sp>
        <p:nvSpPr>
          <p:cNvPr id="9" name="Google Shape;218;p27">
            <a:extLst>
              <a:ext uri="{FF2B5EF4-FFF2-40B4-BE49-F238E27FC236}">
                <a16:creationId xmlns:a16="http://schemas.microsoft.com/office/drawing/2014/main" id="{B7551C7A-73D4-4FC7-B7BD-D7863C0A1F97}"/>
              </a:ext>
            </a:extLst>
          </p:cNvPr>
          <p:cNvSpPr txBox="1">
            <a:spLocks/>
          </p:cNvSpPr>
          <p:nvPr/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SzPts val="1000"/>
            </a:pPr>
            <a:r>
              <a:rPr lang="en-IN" sz="1000" dirty="0"/>
              <a:t>21</a:t>
            </a:r>
          </a:p>
        </p:txBody>
      </p:sp>
      <p:sp>
        <p:nvSpPr>
          <p:cNvPr id="10" name="Google Shape;101;p16">
            <a:extLst>
              <a:ext uri="{FF2B5EF4-FFF2-40B4-BE49-F238E27FC236}">
                <a16:creationId xmlns:a16="http://schemas.microsoft.com/office/drawing/2014/main" id="{CA20149F-43B0-4172-BD61-BA7DDF3D7A0F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rgbClr val="CCCCCC"/>
              </a:solidFill>
            </a:endParaRPr>
          </a:p>
        </p:txBody>
      </p:sp>
      <p:sp>
        <p:nvSpPr>
          <p:cNvPr id="11" name="Google Shape;94;p15">
            <a:extLst>
              <a:ext uri="{FF2B5EF4-FFF2-40B4-BE49-F238E27FC236}">
                <a16:creationId xmlns:a16="http://schemas.microsoft.com/office/drawing/2014/main" id="{B55418DE-60AC-47C2-91FA-1106636D373B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712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2000" r="-52000"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3184322" y="926977"/>
            <a:ext cx="2889999" cy="7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endParaRPr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668816" y="2032006"/>
            <a:ext cx="7921007" cy="4243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Clr>
                <a:srgbClr val="000000"/>
              </a:buClr>
              <a:buSzPts val="2000"/>
              <a:buNone/>
            </a:pPr>
            <a:r>
              <a:rPr lang="en-IN" sz="2000" dirty="0"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 </a:t>
            </a:r>
            <a:r>
              <a:rPr lang="en-IN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“</a:t>
            </a:r>
            <a:r>
              <a:rPr lang="en-IN" sz="2000" b="1" i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Deblurring</a:t>
            </a:r>
            <a:r>
              <a:rPr lang="en-IN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b="1" i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blurry images from various camera footages with 70 –100 % accuracy.”</a:t>
            </a:r>
          </a:p>
          <a:p>
            <a:pPr marL="0" indent="0">
              <a:spcBef>
                <a:spcPts val="0"/>
              </a:spcBef>
              <a:buClr>
                <a:srgbClr val="000000"/>
              </a:buClr>
              <a:buSzPts val="2000"/>
              <a:buNone/>
            </a:pPr>
            <a:endParaRPr lang="en-IN"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IN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CAUSES</a:t>
            </a:r>
            <a:r>
              <a:rPr lang="en-IN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891" indent="-342891">
              <a:spcBef>
                <a:spcPts val="0"/>
              </a:spcBef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Motion Blur: </a:t>
            </a:r>
            <a:r>
              <a:rPr lang="en-IN" sz="2000" i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Blur due to movement of objects</a:t>
            </a:r>
            <a:endParaRPr sz="2000" i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891" indent="-342891">
              <a:spcBef>
                <a:spcPts val="0"/>
              </a:spcBef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Improper holding of the camera 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891" indent="-342891">
              <a:spcBef>
                <a:spcPts val="0"/>
              </a:spcBef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Dirty lens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891" indent="-342891">
              <a:spcBef>
                <a:spcPts val="0"/>
              </a:spcBef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Wrong focusing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891" indent="-342891">
              <a:spcBef>
                <a:spcPts val="0"/>
              </a:spcBef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Depth of field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IN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rgbClr val="CCCCCC"/>
              </a:solidFill>
            </a:endParaRPr>
          </a:p>
        </p:txBody>
      </p:sp>
      <p:sp>
        <p:nvSpPr>
          <p:cNvPr id="103" name="Google Shape;103;p16"/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/>
              <a:t>2</a:t>
            </a:r>
            <a:endParaRPr sz="1000"/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C50D4D00-271E-4BBA-BBD2-6599A50C7828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BFA0EF-BF73-4043-98E8-D593F88AEB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20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F3D600-2B15-4531-97E7-877508F5F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58618"/>
            <a:ext cx="9144000" cy="73244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E84AF9-3192-4002-B8FA-9A06668AF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35264"/>
            <a:ext cx="9144000" cy="732443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81BACFC-06D6-49BF-BB97-A2C241DF5F71}"/>
              </a:ext>
            </a:extLst>
          </p:cNvPr>
          <p:cNvSpPr/>
          <p:nvPr/>
        </p:nvSpPr>
        <p:spPr>
          <a:xfrm>
            <a:off x="137521" y="119746"/>
            <a:ext cx="426720" cy="65556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O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O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L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S</a:t>
            </a:r>
          </a:p>
          <a:p>
            <a:pPr algn="ctr"/>
            <a:endParaRPr lang="en-US" sz="20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&amp;</a:t>
            </a:r>
          </a:p>
          <a:p>
            <a:pPr algn="ctr"/>
            <a:endParaRPr lang="en-US" sz="20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S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O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W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A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R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E</a:t>
            </a:r>
          </a:p>
          <a:p>
            <a:pPr algn="ctr"/>
            <a:endParaRPr lang="en-US" sz="20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U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S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E</a:t>
            </a:r>
          </a:p>
          <a:p>
            <a:pPr algn="ctr"/>
            <a:r>
              <a:rPr 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4851D2-67B1-42F5-B661-608F354BA786}"/>
              </a:ext>
            </a:extLst>
          </p:cNvPr>
          <p:cNvSpPr/>
          <p:nvPr/>
        </p:nvSpPr>
        <p:spPr>
          <a:xfrm>
            <a:off x="3293189" y="478604"/>
            <a:ext cx="3984461" cy="70788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ANACONDA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A20491-2DD8-4EDC-A7DF-D494BE00702B}"/>
              </a:ext>
            </a:extLst>
          </p:cNvPr>
          <p:cNvSpPr/>
          <p:nvPr/>
        </p:nvSpPr>
        <p:spPr>
          <a:xfrm>
            <a:off x="2235480" y="1412504"/>
            <a:ext cx="3984461" cy="70788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TENSORFLOW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C5FBE9-57E2-412E-AE76-C7C81736ECDA}"/>
              </a:ext>
            </a:extLst>
          </p:cNvPr>
          <p:cNvSpPr/>
          <p:nvPr/>
        </p:nvSpPr>
        <p:spPr>
          <a:xfrm>
            <a:off x="862181" y="3273239"/>
            <a:ext cx="3411710" cy="70788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PYTHON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107D99-304E-4B5E-A326-4FBB67C5C4A7}"/>
              </a:ext>
            </a:extLst>
          </p:cNvPr>
          <p:cNvSpPr/>
          <p:nvPr/>
        </p:nvSpPr>
        <p:spPr>
          <a:xfrm>
            <a:off x="4867675" y="4174829"/>
            <a:ext cx="1847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4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62C404-1075-453A-82B8-EB7E9AB7013B}"/>
              </a:ext>
            </a:extLst>
          </p:cNvPr>
          <p:cNvSpPr/>
          <p:nvPr/>
        </p:nvSpPr>
        <p:spPr>
          <a:xfrm rot="20310142">
            <a:off x="794300" y="4543316"/>
            <a:ext cx="2951589" cy="1815882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GRAPHICS PROCESSING UNIT</a:t>
            </a:r>
          </a:p>
          <a:p>
            <a:pPr algn="ctr"/>
            <a:r>
              <a: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GPU</a:t>
            </a:r>
          </a:p>
        </p:txBody>
      </p:sp>
      <p:sp>
        <p:nvSpPr>
          <p:cNvPr id="16" name="Google Shape;218;p27">
            <a:extLst>
              <a:ext uri="{FF2B5EF4-FFF2-40B4-BE49-F238E27FC236}">
                <a16:creationId xmlns:a16="http://schemas.microsoft.com/office/drawing/2014/main" id="{35461590-FF05-4F37-8A8E-32F39FB6BBC0}"/>
              </a:ext>
            </a:extLst>
          </p:cNvPr>
          <p:cNvSpPr txBox="1">
            <a:spLocks/>
          </p:cNvSpPr>
          <p:nvPr/>
        </p:nvSpPr>
        <p:spPr>
          <a:xfrm>
            <a:off x="8212173" y="6412985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SzPts val="1000"/>
            </a:pPr>
            <a:r>
              <a:rPr lang="en-IN" sz="1000" dirty="0">
                <a:solidFill>
                  <a:schemeClr val="tx1"/>
                </a:solidFill>
              </a:rPr>
              <a:t>22</a:t>
            </a:r>
          </a:p>
        </p:txBody>
      </p:sp>
      <p:sp>
        <p:nvSpPr>
          <p:cNvPr id="17" name="Google Shape;101;p16">
            <a:extLst>
              <a:ext uri="{FF2B5EF4-FFF2-40B4-BE49-F238E27FC236}">
                <a16:creationId xmlns:a16="http://schemas.microsoft.com/office/drawing/2014/main" id="{8D03859B-EC4A-413D-8D36-28403B0A0821}"/>
              </a:ext>
            </a:extLst>
          </p:cNvPr>
          <p:cNvSpPr txBox="1"/>
          <p:nvPr/>
        </p:nvSpPr>
        <p:spPr>
          <a:xfrm>
            <a:off x="3444390" y="-139676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rgbClr val="CCCCCC"/>
              </a:solidFill>
            </a:endParaRPr>
          </a:p>
        </p:txBody>
      </p:sp>
      <p:sp>
        <p:nvSpPr>
          <p:cNvPr id="18" name="Google Shape;94;p15">
            <a:extLst>
              <a:ext uri="{FF2B5EF4-FFF2-40B4-BE49-F238E27FC236}">
                <a16:creationId xmlns:a16="http://schemas.microsoft.com/office/drawing/2014/main" id="{F3291837-746C-4C82-9092-63EB28E5138B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bg1">
                    <a:lumMod val="8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5BB5FC7-FC6A-453B-B419-62CACE80F066}"/>
              </a:ext>
            </a:extLst>
          </p:cNvPr>
          <p:cNvSpPr/>
          <p:nvPr/>
        </p:nvSpPr>
        <p:spPr>
          <a:xfrm>
            <a:off x="1573540" y="2336395"/>
            <a:ext cx="3411710" cy="70788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KERAS</a:t>
            </a:r>
          </a:p>
        </p:txBody>
      </p:sp>
    </p:spTree>
    <p:extLst>
      <p:ext uri="{BB962C8B-B14F-4D97-AF65-F5344CB8AC3E}">
        <p14:creationId xmlns:p14="http://schemas.microsoft.com/office/powerpoint/2010/main" val="23035912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3BA571-E5A0-4A36-87B9-F26D6146D8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IN" smtClean="0"/>
              <a:pPr/>
              <a:t>21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490BB-D12F-4305-A4D7-2B98B4F8C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96685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F854AC-756F-43C1-BEC6-D36D81B98370}"/>
              </a:ext>
            </a:extLst>
          </p:cNvPr>
          <p:cNvSpPr/>
          <p:nvPr/>
        </p:nvSpPr>
        <p:spPr>
          <a:xfrm>
            <a:off x="2806131" y="757535"/>
            <a:ext cx="35317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TRAINING</a:t>
            </a:r>
            <a:endParaRPr lang="en-U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75A07-6E2D-4A6C-A53C-21AD51D2F763}"/>
              </a:ext>
            </a:extLst>
          </p:cNvPr>
          <p:cNvSpPr/>
          <p:nvPr/>
        </p:nvSpPr>
        <p:spPr>
          <a:xfrm>
            <a:off x="287088" y="2438400"/>
            <a:ext cx="8665996" cy="38164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WRC GAN- is trained for 4 epochs.</a:t>
            </a:r>
          </a:p>
          <a:p>
            <a:endParaRPr lang="en-US" sz="22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Learning rate polynomial decayed from 10^-4.</a:t>
            </a:r>
          </a:p>
          <a:p>
            <a:endParaRPr lang="en-US" sz="22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Expected training of minibatch size is set to 16.</a:t>
            </a:r>
          </a:p>
          <a:p>
            <a:endParaRPr lang="en-US" sz="22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Adam Optimizer is used with Hyper-parameters ꞵ1= 0.9, </a:t>
            </a:r>
          </a:p>
          <a:p>
            <a:r>
              <a:rPr lang="en-US" sz="2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ꞵ2 = 0.999, ɛ = 10^-8.</a:t>
            </a:r>
          </a:p>
          <a:p>
            <a:endParaRPr lang="en-IN" sz="22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Implemented with </a:t>
            </a:r>
            <a:r>
              <a:rPr lang="en-IN" sz="22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Keras</a:t>
            </a:r>
            <a:r>
              <a:rPr lang="en-IN" sz="2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on TensorFlow framework in GPU. </a:t>
            </a:r>
            <a:endParaRPr lang="en-US" sz="22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2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Google Shape;218;p27">
            <a:extLst>
              <a:ext uri="{FF2B5EF4-FFF2-40B4-BE49-F238E27FC236}">
                <a16:creationId xmlns:a16="http://schemas.microsoft.com/office/drawing/2014/main" id="{0B35294B-5DD9-4F64-B68C-9249D7CF12DB}"/>
              </a:ext>
            </a:extLst>
          </p:cNvPr>
          <p:cNvSpPr txBox="1">
            <a:spLocks/>
          </p:cNvSpPr>
          <p:nvPr/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SzPts val="1000"/>
            </a:pPr>
            <a:r>
              <a:rPr lang="en-IN" sz="1000" dirty="0">
                <a:solidFill>
                  <a:schemeClr val="tx1"/>
                </a:solidFill>
              </a:rPr>
              <a:t>23</a:t>
            </a:r>
          </a:p>
        </p:txBody>
      </p:sp>
      <p:sp>
        <p:nvSpPr>
          <p:cNvPr id="9" name="Google Shape;101;p16">
            <a:extLst>
              <a:ext uri="{FF2B5EF4-FFF2-40B4-BE49-F238E27FC236}">
                <a16:creationId xmlns:a16="http://schemas.microsoft.com/office/drawing/2014/main" id="{BD1F5FCD-6368-461E-BCD8-7460591DB151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rgbClr val="CCCCCC"/>
              </a:solidFill>
            </a:endParaRPr>
          </a:p>
        </p:txBody>
      </p:sp>
      <p:sp>
        <p:nvSpPr>
          <p:cNvPr id="10" name="Google Shape;94;p15">
            <a:extLst>
              <a:ext uri="{FF2B5EF4-FFF2-40B4-BE49-F238E27FC236}">
                <a16:creationId xmlns:a16="http://schemas.microsoft.com/office/drawing/2014/main" id="{4D05C466-A9CD-42FF-9755-6893950A885F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bg1">
                    <a:lumMod val="8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3587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347C1D-B858-441C-B088-7D46DF3E73AE}"/>
              </a:ext>
            </a:extLst>
          </p:cNvPr>
          <p:cNvSpPr txBox="1"/>
          <p:nvPr/>
        </p:nvSpPr>
        <p:spPr>
          <a:xfrm>
            <a:off x="681652" y="2027700"/>
            <a:ext cx="811136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PSNR</a:t>
            </a:r>
          </a:p>
          <a:p>
            <a:pPr algn="just"/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Peak Signal to Noise Ratio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the ratio of maximum possible power of original image to that of corrupting noise.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measure is used to determine the restoration quality of the signal.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value of PSNR signifies better Restoration.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Feature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minute spatial shift of an image leads to large numerical distortion but no visible distortion.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IN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R is the maximum fluctuation in the input image data type.</a:t>
            </a:r>
          </a:p>
        </p:txBody>
      </p:sp>
      <p:sp>
        <p:nvSpPr>
          <p:cNvPr id="4" name="Google Shape;206;p27">
            <a:extLst>
              <a:ext uri="{FF2B5EF4-FFF2-40B4-BE49-F238E27FC236}">
                <a16:creationId xmlns:a16="http://schemas.microsoft.com/office/drawing/2014/main" id="{5C141826-04FF-4DFE-95A6-D0CEA0FD4384}"/>
              </a:ext>
            </a:extLst>
          </p:cNvPr>
          <p:cNvSpPr txBox="1">
            <a:spLocks/>
          </p:cNvSpPr>
          <p:nvPr/>
        </p:nvSpPr>
        <p:spPr>
          <a:xfrm>
            <a:off x="1175985" y="549062"/>
            <a:ext cx="6792026" cy="1329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IN" sz="36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EVALUATION PARAMETER</a:t>
            </a:r>
          </a:p>
        </p:txBody>
      </p:sp>
      <p:sp>
        <p:nvSpPr>
          <p:cNvPr id="5" name="Google Shape;218;p27">
            <a:extLst>
              <a:ext uri="{FF2B5EF4-FFF2-40B4-BE49-F238E27FC236}">
                <a16:creationId xmlns:a16="http://schemas.microsoft.com/office/drawing/2014/main" id="{F92E52F2-7B04-4849-9E03-21B655A50AF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24</a:t>
            </a:r>
          </a:p>
        </p:txBody>
      </p:sp>
      <p:sp>
        <p:nvSpPr>
          <p:cNvPr id="6" name="Google Shape;101;p16">
            <a:extLst>
              <a:ext uri="{FF2B5EF4-FFF2-40B4-BE49-F238E27FC236}">
                <a16:creationId xmlns:a16="http://schemas.microsoft.com/office/drawing/2014/main" id="{C45DA7A8-4EED-423D-BC49-FDDA85405D56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bg1">
                    <a:lumMod val="6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Google Shape;94;p15">
            <a:extLst>
              <a:ext uri="{FF2B5EF4-FFF2-40B4-BE49-F238E27FC236}">
                <a16:creationId xmlns:a16="http://schemas.microsoft.com/office/drawing/2014/main" id="{6A5D282B-164A-48F3-AE7E-43FD21B7C0D9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3DADDB-CF9B-448A-BBAC-5D44C54B1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400" y="4728718"/>
            <a:ext cx="2277600" cy="7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921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6;p27">
            <a:extLst>
              <a:ext uri="{FF2B5EF4-FFF2-40B4-BE49-F238E27FC236}">
                <a16:creationId xmlns:a16="http://schemas.microsoft.com/office/drawing/2014/main" id="{2B937292-A87B-44A4-BFC9-DE5236628D12}"/>
              </a:ext>
            </a:extLst>
          </p:cNvPr>
          <p:cNvSpPr txBox="1">
            <a:spLocks/>
          </p:cNvSpPr>
          <p:nvPr/>
        </p:nvSpPr>
        <p:spPr>
          <a:xfrm>
            <a:off x="1175985" y="549062"/>
            <a:ext cx="6792026" cy="1806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IN" sz="36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EVALUATION PARAMETER (Contd.)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4A6037-BE36-4AA6-A125-1346D04BF9A7}"/>
              </a:ext>
            </a:extLst>
          </p:cNvPr>
          <p:cNvSpPr/>
          <p:nvPr/>
        </p:nvSpPr>
        <p:spPr>
          <a:xfrm>
            <a:off x="803561" y="2355273"/>
            <a:ext cx="7795494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</a:t>
            </a: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Squared Error 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2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the sum of the squared distances between the target variable and predicted values.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used to calculate the error by squaring the + or – errors with itself.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more accurate when compared to mean error computation.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MSE values ranges from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to ∞.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M &amp; N are rows and columns of  the image.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8D6F7E-8CC1-47B1-9590-AA1A33F36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779" y="4849092"/>
            <a:ext cx="2616441" cy="760249"/>
          </a:xfrm>
          <a:prstGeom prst="rect">
            <a:avLst/>
          </a:prstGeom>
        </p:spPr>
      </p:pic>
      <p:sp>
        <p:nvSpPr>
          <p:cNvPr id="9" name="Google Shape;218;p27">
            <a:extLst>
              <a:ext uri="{FF2B5EF4-FFF2-40B4-BE49-F238E27FC236}">
                <a16:creationId xmlns:a16="http://schemas.microsoft.com/office/drawing/2014/main" id="{E267F785-7208-4FA1-8927-BD015EF6F50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25</a:t>
            </a:r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29615448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0"/>
          <p:cNvSpPr txBox="1">
            <a:spLocks noGrp="1"/>
          </p:cNvSpPr>
          <p:nvPr>
            <p:ph type="title"/>
          </p:nvPr>
        </p:nvSpPr>
        <p:spPr>
          <a:xfrm>
            <a:off x="114301" y="289900"/>
            <a:ext cx="2770115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IN" sz="3200" b="1" dirty="0">
                <a:latin typeface="Times New Roman"/>
                <a:ea typeface="Times New Roman"/>
                <a:cs typeface="Times New Roman"/>
                <a:sym typeface="Times New Roman"/>
              </a:rPr>
              <a:t>WORK PLAN</a:t>
            </a:r>
            <a:endParaRPr sz="32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7" name="Google Shape;247;p30"/>
          <p:cNvSpPr txBox="1"/>
          <p:nvPr/>
        </p:nvSpPr>
        <p:spPr>
          <a:xfrm>
            <a:off x="3018211" y="6233822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ECE,MBCET</a:t>
            </a:r>
            <a:endParaRPr sz="1000"/>
          </a:p>
        </p:txBody>
      </p:sp>
      <p:graphicFrame>
        <p:nvGraphicFramePr>
          <p:cNvPr id="249" name="Google Shape;249;p30"/>
          <p:cNvGraphicFramePr/>
          <p:nvPr>
            <p:extLst>
              <p:ext uri="{D42A27DB-BD31-4B8C-83A1-F6EECF244321}">
                <p14:modId xmlns:p14="http://schemas.microsoft.com/office/powerpoint/2010/main" val="3179760352"/>
              </p:ext>
            </p:extLst>
          </p:nvPr>
        </p:nvGraphicFramePr>
        <p:xfrm>
          <a:off x="206155" y="914400"/>
          <a:ext cx="8785444" cy="5883982"/>
        </p:xfrm>
        <a:graphic>
          <a:graphicData uri="http://schemas.openxmlformats.org/drawingml/2006/table">
            <a:tbl>
              <a:tblPr>
                <a:noFill/>
                <a:tableStyleId>{31F7D0B4-32F4-4E33-B72A-317ED8B9CEE4}</a:tableStyleId>
              </a:tblPr>
              <a:tblGrid>
                <a:gridCol w="565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938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97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3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08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86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639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617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3554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8809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96896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 dirty="0"/>
                        <a:t>SL</a:t>
                      </a:r>
                      <a:endParaRPr sz="15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 dirty="0"/>
                        <a:t>NO.</a:t>
                      </a:r>
                      <a:endParaRPr sz="15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 dirty="0"/>
                        <a:t>            MONTH</a:t>
                      </a:r>
                      <a:endParaRPr sz="15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 dirty="0"/>
                        <a:t>PROJECT PHASE</a:t>
                      </a:r>
                      <a:endParaRPr sz="15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 dirty="0"/>
                        <a:t>AUG</a:t>
                      </a:r>
                      <a:endParaRPr sz="15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/>
                        <a:t>SEP</a:t>
                      </a:r>
                      <a:endParaRPr sz="1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/>
                        <a:t>OCT</a:t>
                      </a:r>
                      <a:endParaRPr sz="1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/>
                        <a:t> NOV</a:t>
                      </a:r>
                      <a:endParaRPr sz="1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/>
                        <a:t>  DEC</a:t>
                      </a:r>
                      <a:endParaRPr sz="1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/>
                        <a:t>JAN</a:t>
                      </a:r>
                      <a:endParaRPr sz="1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/>
                        <a:t> FEB</a:t>
                      </a:r>
                      <a:endParaRPr sz="1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="1" dirty="0"/>
                        <a:t>MAR</a:t>
                      </a:r>
                      <a:endParaRPr sz="15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865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1.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Problem Identification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26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2.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Literature Review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104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3.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Phase</a:t>
                      </a:r>
                      <a:r>
                        <a:rPr lang="en-IN" sz="1500" baseline="0" dirty="0"/>
                        <a:t> 1: Formulation of Methodology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82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4.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Phase 2:</a:t>
                      </a:r>
                      <a:r>
                        <a:rPr lang="en-IN" sz="1500" baseline="0" dirty="0"/>
                        <a:t> Setting up of GPU &amp; Software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82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5.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Phase 3:</a:t>
                      </a:r>
                      <a:r>
                        <a:rPr lang="en-IN" sz="1500" baseline="0" dirty="0"/>
                        <a:t> Code Implementation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820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6.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Phase 4: Training</a:t>
                      </a:r>
                      <a:r>
                        <a:rPr lang="en-IN" sz="1500" baseline="0" dirty="0"/>
                        <a:t> and Testing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>
                        <a:highlight>
                          <a:srgbClr val="C0C0C0"/>
                        </a:highlight>
                      </a:endParaRPr>
                    </a:p>
                  </a:txBody>
                  <a:tcPr marL="91425" marR="91425" marT="91425" marB="91425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104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7.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Phase 5:</a:t>
                      </a:r>
                      <a:r>
                        <a:rPr lang="en-IN" sz="1500" baseline="0" dirty="0"/>
                        <a:t> Final Simulation and Demo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8267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dirty="0"/>
                        <a:t>8.</a:t>
                      </a: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500" baseline="0" dirty="0"/>
                        <a:t>Documentation of Project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91425" marR="91425" marT="91425" marB="91425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250" name="Google Shape;250;p30"/>
          <p:cNvCxnSpPr>
            <a:cxnSpLocks/>
          </p:cNvCxnSpPr>
          <p:nvPr/>
        </p:nvCxnSpPr>
        <p:spPr>
          <a:xfrm>
            <a:off x="804333" y="1407592"/>
            <a:ext cx="2334138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101;p16">
            <a:extLst>
              <a:ext uri="{FF2B5EF4-FFF2-40B4-BE49-F238E27FC236}">
                <a16:creationId xmlns:a16="http://schemas.microsoft.com/office/drawing/2014/main" id="{453334B4-E6FF-44A2-847D-A46A521F6C9A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Google Shape;169;p23">
            <a:extLst>
              <a:ext uri="{FF2B5EF4-FFF2-40B4-BE49-F238E27FC236}">
                <a16:creationId xmlns:a16="http://schemas.microsoft.com/office/drawing/2014/main" id="{51B7489A-16BB-4387-9550-D913BA0510C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26</a:t>
            </a:r>
            <a:endParaRPr sz="10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61823B6-317A-4956-8050-42740D50C555}"/>
              </a:ext>
            </a:extLst>
          </p:cNvPr>
          <p:cNvSpPr/>
          <p:nvPr/>
        </p:nvSpPr>
        <p:spPr>
          <a:xfrm>
            <a:off x="2298526" y="518049"/>
            <a:ext cx="32624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BUDGET!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74EFC6-6218-4716-AFEF-83307F7FF721}"/>
              </a:ext>
            </a:extLst>
          </p:cNvPr>
          <p:cNvSpPr txBox="1"/>
          <p:nvPr/>
        </p:nvSpPr>
        <p:spPr>
          <a:xfrm>
            <a:off x="283028" y="3687836"/>
            <a:ext cx="49312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000" b="1" dirty="0"/>
              <a:t>Research works: Rs 500/-</a:t>
            </a:r>
          </a:p>
          <a:p>
            <a:endParaRPr lang="en-IN" sz="20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000" b="1" dirty="0"/>
              <a:t>Printing expenses: Rs 1500/-</a:t>
            </a:r>
          </a:p>
          <a:p>
            <a:endParaRPr lang="en-IN" sz="20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000" b="1" dirty="0"/>
              <a:t>Miscellaneous expenses: Rs 1000/-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000" b="1" dirty="0"/>
          </a:p>
          <a:p>
            <a:r>
              <a:rPr lang="en-IN" sz="2000" b="1" dirty="0"/>
              <a:t>Total expense: Rs 3000/-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IN" sz="2000" b="1" dirty="0"/>
          </a:p>
          <a:p>
            <a:endParaRPr lang="en-IN" sz="2000" b="1" dirty="0"/>
          </a:p>
        </p:txBody>
      </p:sp>
      <p:sp>
        <p:nvSpPr>
          <p:cNvPr id="6" name="Google Shape;218;p27">
            <a:extLst>
              <a:ext uri="{FF2B5EF4-FFF2-40B4-BE49-F238E27FC236}">
                <a16:creationId xmlns:a16="http://schemas.microsoft.com/office/drawing/2014/main" id="{2EC01B5B-5D85-4241-8D23-51EC8ECA96E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27</a:t>
            </a:r>
          </a:p>
        </p:txBody>
      </p:sp>
      <p:sp>
        <p:nvSpPr>
          <p:cNvPr id="7" name="Google Shape;101;p16">
            <a:extLst>
              <a:ext uri="{FF2B5EF4-FFF2-40B4-BE49-F238E27FC236}">
                <a16:creationId xmlns:a16="http://schemas.microsoft.com/office/drawing/2014/main" id="{CD7544A4-5993-4092-9638-168798CDF607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98010350-2A98-41C4-8A12-BC60080E492F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3039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57E1BC-CBDA-4D83-A387-FDFBE29E4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488" y="1926026"/>
            <a:ext cx="6603024" cy="33015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D4974B-1F6E-471E-9091-4C621C435706}"/>
              </a:ext>
            </a:extLst>
          </p:cNvPr>
          <p:cNvSpPr txBox="1"/>
          <p:nvPr/>
        </p:nvSpPr>
        <p:spPr>
          <a:xfrm>
            <a:off x="3597542" y="593213"/>
            <a:ext cx="2591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</a:t>
            </a:r>
          </a:p>
        </p:txBody>
      </p:sp>
    </p:spTree>
    <p:extLst>
      <p:ext uri="{BB962C8B-B14F-4D97-AF65-F5344CB8AC3E}">
        <p14:creationId xmlns:p14="http://schemas.microsoft.com/office/powerpoint/2010/main" val="38659557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25C7DC-DB7F-4CC3-B9AD-EC07625FB9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216" y="2089045"/>
            <a:ext cx="6209567" cy="31047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5CD490-C949-4F9C-89AF-3BAAC65C5A75}"/>
              </a:ext>
            </a:extLst>
          </p:cNvPr>
          <p:cNvSpPr txBox="1"/>
          <p:nvPr/>
        </p:nvSpPr>
        <p:spPr>
          <a:xfrm>
            <a:off x="3671433" y="805649"/>
            <a:ext cx="25915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</a:t>
            </a:r>
          </a:p>
        </p:txBody>
      </p:sp>
    </p:spTree>
    <p:extLst>
      <p:ext uri="{BB962C8B-B14F-4D97-AF65-F5344CB8AC3E}">
        <p14:creationId xmlns:p14="http://schemas.microsoft.com/office/powerpoint/2010/main" val="4092226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27C01-524A-4D61-9A34-7CF0BF6BA78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179667" y="6217626"/>
            <a:ext cx="548700" cy="524700"/>
          </a:xfrm>
        </p:spPr>
        <p:txBody>
          <a:bodyPr/>
          <a:lstStyle/>
          <a:p>
            <a:r>
              <a:rPr lang="en-IN" dirty="0">
                <a:solidFill>
                  <a:schemeClr val="bg1">
                    <a:lumMod val="85000"/>
                  </a:schemeClr>
                </a:solidFill>
              </a:rPr>
              <a:t>28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03E616B-7EC7-4E93-A5C7-FDDEC070BC76}"/>
              </a:ext>
            </a:extLst>
          </p:cNvPr>
          <p:cNvSpPr txBox="1">
            <a:spLocks/>
          </p:cNvSpPr>
          <p:nvPr/>
        </p:nvSpPr>
        <p:spPr>
          <a:xfrm>
            <a:off x="1811023" y="341751"/>
            <a:ext cx="7065125" cy="1459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4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4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4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4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4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4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4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4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400" b="1" i="0" u="none" strike="noStrike" cap="none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en-IN" sz="4800"/>
              <a:t>WHAT’S NEXT ?</a:t>
            </a:r>
            <a:endParaRPr lang="en-IN" sz="4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2C0D87-504A-4140-AA53-B426FF6D5F86}"/>
              </a:ext>
            </a:extLst>
          </p:cNvPr>
          <p:cNvSpPr/>
          <p:nvPr/>
        </p:nvSpPr>
        <p:spPr>
          <a:xfrm>
            <a:off x="403760" y="1881063"/>
            <a:ext cx="832460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buClr>
                <a:schemeClr val="bg1"/>
              </a:buClr>
            </a:pP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891" indent="-342891" algn="just" fontAlgn="base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include ConvLSTM blocks to the Generator network.</a:t>
            </a:r>
          </a:p>
          <a:p>
            <a:pPr marL="342891" indent="-342891" algn="just" fontAlgn="base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train generator chained with discriminator.</a:t>
            </a:r>
          </a:p>
          <a:p>
            <a:pPr marL="342891" indent="-342891" algn="just" fontAlgn="base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add discrete wavelet transform (DWT) to the model.</a:t>
            </a:r>
          </a:p>
        </p:txBody>
      </p:sp>
      <p:sp>
        <p:nvSpPr>
          <p:cNvPr id="14" name="Google Shape;94;p15">
            <a:extLst>
              <a:ext uri="{FF2B5EF4-FFF2-40B4-BE49-F238E27FC236}">
                <a16:creationId xmlns:a16="http://schemas.microsoft.com/office/drawing/2014/main" id="{4EE6A25D-E6DB-421E-8ED7-317FD273891C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7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5" name="Google Shape;101;p16">
            <a:extLst>
              <a:ext uri="{FF2B5EF4-FFF2-40B4-BE49-F238E27FC236}">
                <a16:creationId xmlns:a16="http://schemas.microsoft.com/office/drawing/2014/main" id="{A011C810-8B57-439A-9F3A-088A33537537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137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56;p31"/>
          <p:cNvSpPr txBox="1">
            <a:spLocks/>
          </p:cNvSpPr>
          <p:nvPr/>
        </p:nvSpPr>
        <p:spPr>
          <a:xfrm>
            <a:off x="786154" y="1719651"/>
            <a:ext cx="7571700" cy="45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[1] S. Nah, T. H. Kim and K. M. Lee, "Deep Multi-scale Convolutional Neural Network for Dynamic Scene Deblurring," 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2017 IEEE Conference on Computer Vision and Pattern Recognition (CVPR)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Honolulu, HI, 2017, pp. 257-265.</a:t>
            </a:r>
          </a:p>
          <a:p>
            <a:pPr algn="just"/>
            <a:endParaRPr lang="en-IN" b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just"/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 C. Min, G. Wen, B. Li and F. Fan, "Blind </a:t>
            </a:r>
            <a:r>
              <a:rPr lang="en-IN" b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Deblurring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via a Novel Recursive Deep CNN Improved by Wavelet Transform", 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IEEE Access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vol. 6, pp. 69242-69252, 2018. Available: 10.1109/access.2018.2880279.</a:t>
            </a:r>
          </a:p>
          <a:p>
            <a:pPr algn="just">
              <a:spcBef>
                <a:spcPts val="1200"/>
              </a:spcBef>
            </a:pP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 Scale-Recurrent Network for Deep Image Deblurring </a:t>
            </a:r>
            <a:r>
              <a:rPr lang="en-IN" b="1" i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Xin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Tao, </a:t>
            </a:r>
            <a:r>
              <a:rPr lang="en-IN" b="1" i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Hongyun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b="1" i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Gao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IN" b="1" i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Xiaoyong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b="1" i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Shen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IN" b="1" i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Jue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Wang, </a:t>
            </a:r>
            <a:r>
              <a:rPr lang="en-IN" b="1" i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Jiaya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b="1" i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Jia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 The IEEE Conference on Computer Vision and Pattern Recognition (CVPR), 2018, pp. 8174-8182.</a:t>
            </a:r>
          </a:p>
          <a:p>
            <a:pPr algn="just">
              <a:spcBef>
                <a:spcPts val="1200"/>
              </a:spcBef>
            </a:pP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[4] F. </a:t>
            </a:r>
            <a:r>
              <a:rPr lang="en-IN" b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Albluwi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V. A. </a:t>
            </a:r>
            <a:r>
              <a:rPr lang="en-IN" b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Krylov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R. </a:t>
            </a:r>
            <a:r>
              <a:rPr lang="en-IN" b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Dahyot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"Image Deblurring and Super-Resolution Using Deep Convolutional Neural Networks," 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2018 IEEE 28th International Workshop on Machine Learning for Signal Processing (MLSP)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Aalborg, 2018, pp. 1-6.</a:t>
            </a:r>
          </a:p>
          <a:p>
            <a:pPr algn="just">
              <a:spcBef>
                <a:spcPts val="1200"/>
              </a:spcBef>
            </a:pP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[5] Jinshan Pan, </a:t>
            </a:r>
            <a:r>
              <a:rPr lang="en-IN" b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Jiangxin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Dong, Jimmy </a:t>
            </a:r>
            <a:r>
              <a:rPr lang="en-IN" b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Liang Lin, </a:t>
            </a:r>
            <a:r>
              <a:rPr lang="en-IN" b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Jinhui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Tang, and Ming-</a:t>
            </a:r>
            <a:r>
              <a:rPr lang="en-IN" b="1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Hsuan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Yang, "Spatially Variant Linear Representation Models for Joint Filtering", IEEE Conference on Computer Vision and Pattern Recognition (</a:t>
            </a:r>
            <a:r>
              <a:rPr lang="en-IN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CVPR</a:t>
            </a: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), 2019.</a:t>
            </a:r>
          </a:p>
          <a:p>
            <a:pPr algn="just">
              <a:spcBef>
                <a:spcPts val="1200"/>
              </a:spcBef>
            </a:pPr>
            <a:endParaRPr lang="en-IN" b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spcBef>
                <a:spcPts val="1200"/>
              </a:spcBef>
            </a:pPr>
            <a:endParaRPr lang="en-IN" b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spcBef>
                <a:spcPts val="1200"/>
              </a:spcBef>
            </a:pPr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  <a:p>
            <a:pPr algn="just">
              <a:spcBef>
                <a:spcPts val="1200"/>
              </a:spcBef>
            </a:pPr>
            <a:endParaRPr lang="en-IN" b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just">
              <a:spcBef>
                <a:spcPts val="1200"/>
              </a:spcBef>
            </a:pPr>
            <a:endParaRPr lang="en-IN" b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Google Shape;255;p31"/>
          <p:cNvSpPr txBox="1">
            <a:spLocks noGrp="1"/>
          </p:cNvSpPr>
          <p:nvPr>
            <p:ph type="title"/>
          </p:nvPr>
        </p:nvSpPr>
        <p:spPr>
          <a:xfrm>
            <a:off x="786151" y="759735"/>
            <a:ext cx="64476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3600"/>
            </a:pPr>
            <a:r>
              <a:rPr lang="en-IN" sz="3600" b="1" dirty="0">
                <a:solidFill>
                  <a:schemeClr val="accent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3600" b="1" dirty="0">
              <a:solidFill>
                <a:schemeClr val="accent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" name="Google Shape;218;p27">
            <a:extLst>
              <a:ext uri="{FF2B5EF4-FFF2-40B4-BE49-F238E27FC236}">
                <a16:creationId xmlns:a16="http://schemas.microsoft.com/office/drawing/2014/main" id="{AFDC3D6F-4A57-482B-AB74-A671C74BB7C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29</a:t>
            </a:r>
            <a:endParaRPr sz="1000" dirty="0"/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FB7CB0D9-CA17-42BE-B904-D1CC14EBA3F4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9" name="Google Shape;101;p16">
            <a:extLst>
              <a:ext uri="{FF2B5EF4-FFF2-40B4-BE49-F238E27FC236}">
                <a16:creationId xmlns:a16="http://schemas.microsoft.com/office/drawing/2014/main" id="{F274A287-9CD1-4F4F-BD77-33174B516162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896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781715" y="885098"/>
            <a:ext cx="64476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IN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700864" y="2022764"/>
            <a:ext cx="7855391" cy="46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55591" algn="just">
              <a:spcBef>
                <a:spcPts val="0"/>
              </a:spcBef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-US" sz="20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Processing </a:t>
            </a:r>
            <a:r>
              <a:rPr lang="en-US" sz="20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a signal processing method in which input is an image and output is an enhanced image.</a:t>
            </a:r>
          </a:p>
          <a:p>
            <a:pPr marL="101597" indent="0" algn="just">
              <a:spcBef>
                <a:spcPts val="0"/>
              </a:spcBef>
              <a:buClr>
                <a:srgbClr val="000000"/>
              </a:buClr>
              <a:buSzPts val="2000"/>
              <a:buNone/>
            </a:pPr>
            <a:endParaRPr lang="en-US" sz="20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591" algn="just">
              <a:spcBef>
                <a:spcPts val="0"/>
              </a:spcBef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-US" sz="2000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</a:t>
            </a:r>
            <a:r>
              <a:rPr lang="en-US" sz="20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an image processing method that removes distortion from a blurry image.</a:t>
            </a:r>
          </a:p>
          <a:p>
            <a:pPr marL="101597" indent="0" algn="just">
              <a:spcBef>
                <a:spcPts val="0"/>
              </a:spcBef>
              <a:buClr>
                <a:srgbClr val="000000"/>
              </a:buClr>
              <a:buSzPts val="2000"/>
              <a:buNone/>
            </a:pPr>
            <a:endParaRPr lang="en-IN" sz="20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591" algn="just">
              <a:spcBef>
                <a:spcPts val="0"/>
              </a:spcBef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-IN" sz="20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Blurry images have long been a major problem in computer vision and image processing. </a:t>
            </a:r>
          </a:p>
          <a:p>
            <a:pPr marL="101597" indent="0" algn="just">
              <a:spcBef>
                <a:spcPts val="0"/>
              </a:spcBef>
              <a:buClr>
                <a:srgbClr val="000000"/>
              </a:buClr>
              <a:buSzPts val="2000"/>
              <a:buNone/>
            </a:pPr>
            <a:endParaRPr sz="20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591" algn="just">
              <a:spcBef>
                <a:spcPts val="0"/>
              </a:spcBef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-IN" sz="2000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Applications in various fields like </a:t>
            </a:r>
            <a:r>
              <a:rPr lang="en-IN" sz="2000" b="1" i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photography, medical imaging, forensic science, and astronomy</a:t>
            </a:r>
            <a:r>
              <a:rPr lang="en-IN" sz="2000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000" b="1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endParaRPr sz="1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8C33B034-1828-452E-83D2-471126E270B7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25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9" name="Google Shape;101;p16">
            <a:extLst>
              <a:ext uri="{FF2B5EF4-FFF2-40B4-BE49-F238E27FC236}">
                <a16:creationId xmlns:a16="http://schemas.microsoft.com/office/drawing/2014/main" id="{2B3B5CAB-AA04-42CD-8F2D-E4276A3B236D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/>
          <p:nvPr/>
        </p:nvSpPr>
        <p:spPr>
          <a:xfrm>
            <a:off x="3849194" y="1442499"/>
            <a:ext cx="5103783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SzPts val="5400"/>
            </a:pPr>
            <a:r>
              <a:rPr lang="en-IN" sz="54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rPr>
              <a:t>THANK YOU…</a:t>
            </a:r>
            <a:endParaRPr sz="5400" b="1" dirty="0">
              <a:solidFill>
                <a:schemeClr val="bg2">
                  <a:lumMod val="20000"/>
                  <a:lumOff val="80000"/>
                </a:schemeClr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Google Shape;218;p27">
            <a:extLst>
              <a:ext uri="{FF2B5EF4-FFF2-40B4-BE49-F238E27FC236}">
                <a16:creationId xmlns:a16="http://schemas.microsoft.com/office/drawing/2014/main" id="{95D46FC6-788A-4553-9621-92C6048E9F2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30</a:t>
            </a:r>
            <a:endParaRPr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1562729" y="568695"/>
            <a:ext cx="6447600" cy="5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IN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b="1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221673" y="1357745"/>
            <a:ext cx="8737600" cy="5366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355591">
              <a:spcBef>
                <a:spcPts val="0"/>
              </a:spcBef>
              <a:buSzPts val="2000"/>
              <a:buFont typeface="Times New Roman"/>
              <a:buChar char="►"/>
            </a:pPr>
            <a:r>
              <a:rPr lang="en-IN" sz="2000" b="1" u="sng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</a:t>
            </a:r>
            <a:r>
              <a:rPr lang="en-IN" sz="2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Subset of </a:t>
            </a:r>
            <a:r>
              <a:rPr lang="en-IN" sz="2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r>
              <a:rPr lang="en-IN" sz="2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</a:t>
            </a:r>
            <a:r>
              <a:rPr lang="en-IN" sz="2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</a:t>
            </a:r>
            <a:r>
              <a:rPr lang="en-IN" sz="2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that imitates the working of human brain.</a:t>
            </a:r>
          </a:p>
          <a:p>
            <a:pPr indent="-355591">
              <a:spcBef>
                <a:spcPts val="0"/>
              </a:spcBef>
              <a:buSzPts val="2000"/>
              <a:buFont typeface="Times New Roman"/>
              <a:buChar char="►"/>
            </a:pPr>
            <a:endParaRPr lang="en-IN" sz="20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591">
              <a:spcBef>
                <a:spcPts val="0"/>
              </a:spcBef>
              <a:buClrTx/>
              <a:buSzPts val="2000"/>
              <a:buFont typeface="Times New Roman"/>
              <a:buChar char="►"/>
            </a:pPr>
            <a:r>
              <a:rPr lang="en-US" sz="2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DL has networks capable of learning unsupervised.</a:t>
            </a:r>
            <a:endParaRPr lang="en-IN" sz="20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591">
              <a:spcBef>
                <a:spcPts val="0"/>
              </a:spcBef>
              <a:buClr>
                <a:schemeClr val="tx1"/>
              </a:buClr>
              <a:buSzPts val="2000"/>
              <a:buFont typeface="Times New Roman"/>
              <a:buChar char="►"/>
            </a:pPr>
            <a:r>
              <a:rPr lang="en-IN" sz="2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CNN:</a:t>
            </a:r>
            <a:r>
              <a:rPr lang="en-IN" sz="2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Capable of extracting features of input images through convolution using filters; weights are automatically learned during training.</a:t>
            </a:r>
            <a:endParaRPr sz="20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endParaRPr sz="20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>
              <a:spcBef>
                <a:spcPts val="0"/>
              </a:spcBef>
              <a:buNone/>
            </a:pPr>
            <a:endParaRPr sz="2000" b="1" u="sng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4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1990004" y="3429000"/>
            <a:ext cx="5537632" cy="297410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/>
              <a:t>4</a:t>
            </a:r>
            <a:endParaRPr sz="1000"/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258DD61F-1D8D-42C6-A3DB-388179973557}"/>
              </a:ext>
            </a:extLst>
          </p:cNvPr>
          <p:cNvSpPr txBox="1"/>
          <p:nvPr/>
        </p:nvSpPr>
        <p:spPr>
          <a:xfrm>
            <a:off x="3072000" y="6383564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9" name="Google Shape;101;p16">
            <a:extLst>
              <a:ext uri="{FF2B5EF4-FFF2-40B4-BE49-F238E27FC236}">
                <a16:creationId xmlns:a16="http://schemas.microsoft.com/office/drawing/2014/main" id="{CF58659C-DEAD-456F-87FA-9FE6C87D8AFE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BEC48-CF98-4F49-9195-07675C879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29842" y="2964876"/>
            <a:ext cx="5466383" cy="3760783"/>
          </a:xfrm>
        </p:spPr>
        <p:txBody>
          <a:bodyPr/>
          <a:lstStyle/>
          <a:p>
            <a:pPr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recurrent generative adversarial network is used to reconstruct high definition images.</a:t>
            </a:r>
          </a:p>
          <a:p>
            <a:pPr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scale recurrent generator extracts spatio-temporal features and reconstruct sharp images in a coarse-to-fine form.</a:t>
            </a:r>
          </a:p>
          <a:p>
            <a:pPr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discriminator takes blurry images as conditions, structural information of which assists in distinguishing real sharp images.</a:t>
            </a:r>
          </a:p>
          <a:p>
            <a:pPr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progressive loss function is used to enhance the gradients in back propagation.</a:t>
            </a:r>
          </a:p>
          <a:p>
            <a:pPr algn="just"/>
            <a:endParaRPr lang="en-US" sz="18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Google Shape;128;p19">
            <a:extLst>
              <a:ext uri="{FF2B5EF4-FFF2-40B4-BE49-F238E27FC236}">
                <a16:creationId xmlns:a16="http://schemas.microsoft.com/office/drawing/2014/main" id="{75A399DC-3AEB-4D8F-87B3-C90699A70B88}"/>
              </a:ext>
            </a:extLst>
          </p:cNvPr>
          <p:cNvSpPr txBox="1">
            <a:spLocks/>
          </p:cNvSpPr>
          <p:nvPr/>
        </p:nvSpPr>
        <p:spPr>
          <a:xfrm>
            <a:off x="1738753" y="680349"/>
            <a:ext cx="6447600" cy="74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>
              <a:buFont typeface="Times New Roman"/>
              <a:buNone/>
            </a:pPr>
            <a:r>
              <a:rPr lang="en-IN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</a:t>
            </a:r>
            <a:r>
              <a:rPr lang="en-IN" b="1" dirty="0">
                <a:solidFill>
                  <a:schemeClr val="accent6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REVIEW- 1</a:t>
            </a:r>
            <a:endParaRPr lang="en-IN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7" name="Google Shape;122;p18">
            <a:extLst>
              <a:ext uri="{FF2B5EF4-FFF2-40B4-BE49-F238E27FC236}">
                <a16:creationId xmlns:a16="http://schemas.microsoft.com/office/drawing/2014/main" id="{DA28C5F8-BDF9-40F0-A687-4B37510DEEC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5</a:t>
            </a:r>
            <a:endParaRPr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0D313F-586A-4FA9-9E5F-B56C86EF5071}"/>
              </a:ext>
            </a:extLst>
          </p:cNvPr>
          <p:cNvSpPr txBox="1"/>
          <p:nvPr/>
        </p:nvSpPr>
        <p:spPr>
          <a:xfrm>
            <a:off x="7693" y="2964875"/>
            <a:ext cx="33805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J. Liu, W. Sun and M. Li, "</a:t>
            </a:r>
            <a:r>
              <a:rPr lang="en-US" b="1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Recurrent Conditional Generative Adversarial Network for Image Deblurring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," in IEEE Access, vol. 7, pp. 6186-6193, 2019.</a:t>
            </a:r>
          </a:p>
          <a:p>
            <a:pPr algn="just"/>
            <a:endParaRPr lang="en-IN" dirty="0"/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B383EB54-C1E9-4A0C-8E30-DFFCF2193DE0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9" name="Google Shape;101;p16">
            <a:extLst>
              <a:ext uri="{FF2B5EF4-FFF2-40B4-BE49-F238E27FC236}">
                <a16:creationId xmlns:a16="http://schemas.microsoft.com/office/drawing/2014/main" id="{99ECA9E0-C5EB-4B56-97F9-AD5FFA8FE785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808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3523350" y="2970995"/>
            <a:ext cx="5341931" cy="3686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44489" indent="-342891" algn="just"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Wavelet transform is an effective denoising method related to regularized inversion. </a:t>
            </a:r>
          </a:p>
          <a:p>
            <a:pPr marL="444489" indent="-342891" algn="just"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utilized to decompose and extract the low- and high-frequency information of the blurred image, which is taken as the first step.</a:t>
            </a:r>
          </a:p>
          <a:p>
            <a:pPr marL="444489" indent="-342891" algn="just"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the process highlights the approximate portion of the image feature, the blurry image will be smoothed so that the image is distorted. </a:t>
            </a:r>
          </a:p>
          <a:p>
            <a:pPr indent="-355591" algn="just">
              <a:buClr>
                <a:srgbClr val="000000"/>
              </a:buClr>
              <a:buSzPts val="2000"/>
              <a:buFont typeface="Wingdings" panose="05000000000000000000" pitchFamily="2" charset="2"/>
              <a:buChar char="Ø"/>
            </a:pPr>
            <a:endParaRPr sz="19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00080" indent="-342891" algn="just">
              <a:buFont typeface="Wingdings" panose="05000000000000000000" pitchFamily="2" charset="2"/>
              <a:buChar char="Ø"/>
            </a:pPr>
            <a:endParaRPr sz="19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891" indent="-342891" algn="just">
              <a:buFont typeface="Wingdings" panose="05000000000000000000" pitchFamily="2" charset="2"/>
              <a:buChar char="Ø"/>
            </a:pPr>
            <a:endParaRPr sz="190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3018211" y="6233822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ECE,MBCET</a:t>
            </a:r>
            <a:endParaRPr sz="1000"/>
          </a:p>
        </p:txBody>
      </p:sp>
      <p:sp>
        <p:nvSpPr>
          <p:cNvPr id="131" name="Google Shape;131;p19"/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6</a:t>
            </a:r>
            <a:endParaRPr sz="1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211A511-AAC6-404D-8535-1A8C2FB4EC1D}"/>
              </a:ext>
            </a:extLst>
          </p:cNvPr>
          <p:cNvSpPr/>
          <p:nvPr/>
        </p:nvSpPr>
        <p:spPr>
          <a:xfrm>
            <a:off x="-101595" y="2948712"/>
            <a:ext cx="357115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1597" algn="just">
              <a:spcBef>
                <a:spcPts val="1000"/>
              </a:spcBef>
              <a:buSzPts val="2000"/>
            </a:pP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C. Min, G. Wen, B. Li and F. Fan, "</a:t>
            </a:r>
            <a:r>
              <a:rPr lang="en-IN" b="1" dirty="0">
                <a:latin typeface="Times New Roman"/>
                <a:ea typeface="Times New Roman"/>
                <a:cs typeface="Times New Roman"/>
                <a:sym typeface="Times New Roman"/>
              </a:rPr>
              <a:t>Blind Deblurring via a Novel Recursive Deep CNN Improved by Wavelet Transform</a:t>
            </a: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", </a:t>
            </a:r>
            <a:r>
              <a:rPr lang="en-IN" i="1" dirty="0">
                <a:latin typeface="Times New Roman"/>
                <a:ea typeface="Times New Roman"/>
                <a:cs typeface="Times New Roman"/>
                <a:sym typeface="Times New Roman"/>
              </a:rPr>
              <a:t>IEEE Access</a:t>
            </a:r>
            <a:r>
              <a:rPr lang="en-IN" dirty="0">
                <a:latin typeface="Times New Roman"/>
                <a:ea typeface="Times New Roman"/>
                <a:cs typeface="Times New Roman"/>
                <a:sym typeface="Times New Roman"/>
              </a:rPr>
              <a:t>, vol. 6, pp. 69242-69252, 2018. </a:t>
            </a:r>
          </a:p>
        </p:txBody>
      </p:sp>
      <p:sp>
        <p:nvSpPr>
          <p:cNvPr id="10" name="Google Shape;128;p19">
            <a:extLst>
              <a:ext uri="{FF2B5EF4-FFF2-40B4-BE49-F238E27FC236}">
                <a16:creationId xmlns:a16="http://schemas.microsoft.com/office/drawing/2014/main" id="{43A4BE42-70E2-4E11-A26A-C83EB0A3354C}"/>
              </a:ext>
            </a:extLst>
          </p:cNvPr>
          <p:cNvSpPr txBox="1">
            <a:spLocks/>
          </p:cNvSpPr>
          <p:nvPr/>
        </p:nvSpPr>
        <p:spPr>
          <a:xfrm>
            <a:off x="1738753" y="680349"/>
            <a:ext cx="6447600" cy="74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>
              <a:buFont typeface="Times New Roman"/>
              <a:buNone/>
            </a:pPr>
            <a:r>
              <a:rPr lang="en-IN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</a:t>
            </a:r>
            <a:r>
              <a:rPr lang="en-IN" b="1" dirty="0">
                <a:solidFill>
                  <a:schemeClr val="accent6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REVIEW- 2</a:t>
            </a:r>
            <a:endParaRPr lang="en-IN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1" name="Google Shape;94;p15">
            <a:extLst>
              <a:ext uri="{FF2B5EF4-FFF2-40B4-BE49-F238E27FC236}">
                <a16:creationId xmlns:a16="http://schemas.microsoft.com/office/drawing/2014/main" id="{CD5E0FAF-93C9-4BA2-A707-B748F5CC3425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Google Shape;101;p16">
            <a:extLst>
              <a:ext uri="{FF2B5EF4-FFF2-40B4-BE49-F238E27FC236}">
                <a16:creationId xmlns:a16="http://schemas.microsoft.com/office/drawing/2014/main" id="{2D8080B3-6F2E-47CA-8783-9A6F8CF7378B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D702C-F939-4CC4-85D8-A7C52F357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92952" y="2948711"/>
            <a:ext cx="5209309" cy="3299692"/>
          </a:xfrm>
        </p:spPr>
        <p:txBody>
          <a:bodyPr/>
          <a:lstStyle/>
          <a:p>
            <a:pPr marL="137157" indent="0" algn="just">
              <a:buNone/>
            </a:pPr>
            <a:r>
              <a:rPr lang="en-IN" sz="2000" dirty="0">
                <a:solidFill>
                  <a:schemeClr val="accent4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 are in three fold: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4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 and architecture which obtain desirable results.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4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method based on random trajectories for generating dataset.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4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novel dataset and method for evaluation of algorithms based on how they improve object detection results.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F80CD2-79F8-451A-A156-23A8C8612E6A}"/>
              </a:ext>
            </a:extLst>
          </p:cNvPr>
          <p:cNvSpPr/>
          <p:nvPr/>
        </p:nvSpPr>
        <p:spPr>
          <a:xfrm>
            <a:off x="-55411" y="2967184"/>
            <a:ext cx="3648364" cy="9238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135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O.Kupyn</a:t>
            </a:r>
            <a:r>
              <a:rPr lang="en-IN" sz="135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35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V.Budzan</a:t>
            </a:r>
            <a:r>
              <a:rPr lang="en-IN" sz="135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35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M.Mykhailych</a:t>
            </a:r>
            <a:r>
              <a:rPr lang="en-IN" sz="135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Mishkin and </a:t>
            </a:r>
            <a:r>
              <a:rPr lang="en-IN" sz="135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J.Matas</a:t>
            </a:r>
            <a:r>
              <a:rPr lang="en-IN" sz="135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351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IN" sz="1351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DeblurGAN</a:t>
            </a:r>
            <a:r>
              <a:rPr lang="en-IN" sz="1351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Blind Motion Deblurring Using Conditional Adversarial </a:t>
            </a:r>
            <a:r>
              <a:rPr lang="en-IN" sz="1351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Networks,"</a:t>
            </a:r>
            <a:r>
              <a:rPr lang="en-IN" sz="135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</a:t>
            </a:r>
            <a:r>
              <a:rPr lang="en-IN" sz="135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/CVF, UT, 2018, pp.8183-8192.</a:t>
            </a:r>
          </a:p>
        </p:txBody>
      </p:sp>
      <p:sp>
        <p:nvSpPr>
          <p:cNvPr id="6" name="Google Shape;131;p19">
            <a:extLst>
              <a:ext uri="{FF2B5EF4-FFF2-40B4-BE49-F238E27FC236}">
                <a16:creationId xmlns:a16="http://schemas.microsoft.com/office/drawing/2014/main" id="{43BEA6DC-471F-4931-9715-A2CBC86D753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7</a:t>
            </a:r>
            <a:endParaRPr sz="1000" dirty="0"/>
          </a:p>
        </p:txBody>
      </p:sp>
      <p:sp>
        <p:nvSpPr>
          <p:cNvPr id="9" name="Google Shape;128;p19">
            <a:extLst>
              <a:ext uri="{FF2B5EF4-FFF2-40B4-BE49-F238E27FC236}">
                <a16:creationId xmlns:a16="http://schemas.microsoft.com/office/drawing/2014/main" id="{50ABFC03-D978-45BC-A474-335588BF48B7}"/>
              </a:ext>
            </a:extLst>
          </p:cNvPr>
          <p:cNvSpPr txBox="1">
            <a:spLocks/>
          </p:cNvSpPr>
          <p:nvPr/>
        </p:nvSpPr>
        <p:spPr>
          <a:xfrm>
            <a:off x="1738753" y="680349"/>
            <a:ext cx="6447600" cy="74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>
              <a:buFont typeface="Times New Roman"/>
              <a:buNone/>
            </a:pPr>
            <a:r>
              <a:rPr lang="en-IN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</a:t>
            </a:r>
            <a:r>
              <a:rPr lang="en-IN" b="1" dirty="0">
                <a:solidFill>
                  <a:schemeClr val="accent6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REVIEW- 3</a:t>
            </a:r>
            <a:endParaRPr lang="en-IN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0" name="Google Shape;101;p16">
            <a:extLst>
              <a:ext uri="{FF2B5EF4-FFF2-40B4-BE49-F238E27FC236}">
                <a16:creationId xmlns:a16="http://schemas.microsoft.com/office/drawing/2014/main" id="{84721903-1D2D-4A71-863B-51932B1398F2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1" name="Google Shape;94;p15">
            <a:extLst>
              <a:ext uri="{FF2B5EF4-FFF2-40B4-BE49-F238E27FC236}">
                <a16:creationId xmlns:a16="http://schemas.microsoft.com/office/drawing/2014/main" id="{E49B4CB2-D012-415B-B296-125D89436839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695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>
            <a:spLocks noGrp="1"/>
          </p:cNvSpPr>
          <p:nvPr>
            <p:ph type="body" idx="1"/>
          </p:nvPr>
        </p:nvSpPr>
        <p:spPr>
          <a:xfrm>
            <a:off x="508000" y="1437700"/>
            <a:ext cx="6447600" cy="46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891" indent="-251452">
              <a:spcBef>
                <a:spcPts val="0"/>
              </a:spcBef>
              <a:buNone/>
            </a:pPr>
            <a:endParaRPr/>
          </a:p>
          <a:p>
            <a:pPr marL="342891" indent="-251452">
              <a:spcBef>
                <a:spcPts val="0"/>
              </a:spcBef>
              <a:buNone/>
            </a:pPr>
            <a:endParaRPr/>
          </a:p>
          <a:p>
            <a:pPr marL="342891" indent="-251452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Google Shape;165;p23"/>
          <p:cNvSpPr txBox="1">
            <a:spLocks noGrp="1"/>
          </p:cNvSpPr>
          <p:nvPr>
            <p:ph type="body" idx="4294967295"/>
          </p:nvPr>
        </p:nvSpPr>
        <p:spPr>
          <a:xfrm>
            <a:off x="4" y="1438279"/>
            <a:ext cx="6446839" cy="4603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891" indent="-251452">
              <a:spcBef>
                <a:spcPts val="0"/>
              </a:spcBef>
              <a:buSzPts val="1440"/>
              <a:buNone/>
            </a:pPr>
            <a:endParaRPr dirty="0"/>
          </a:p>
          <a:p>
            <a:pPr marL="342891" indent="-251452">
              <a:spcBef>
                <a:spcPts val="0"/>
              </a:spcBef>
              <a:buSzPts val="1440"/>
              <a:buNone/>
            </a:pPr>
            <a:endParaRPr dirty="0"/>
          </a:p>
          <a:p>
            <a:pPr marL="342891" indent="-251452">
              <a:spcBef>
                <a:spcPts val="0"/>
              </a:spcBef>
              <a:buSzPts val="1440"/>
              <a:buNone/>
            </a:pPr>
            <a:endParaRPr dirty="0"/>
          </a:p>
        </p:txBody>
      </p:sp>
      <p:sp>
        <p:nvSpPr>
          <p:cNvPr id="166" name="Google Shape;166;p23"/>
          <p:cNvSpPr txBox="1">
            <a:spLocks noGrp="1"/>
          </p:cNvSpPr>
          <p:nvPr>
            <p:ph type="body" idx="4294967295"/>
          </p:nvPr>
        </p:nvSpPr>
        <p:spPr>
          <a:xfrm>
            <a:off x="3452497" y="3025840"/>
            <a:ext cx="5246256" cy="372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44489" indent="-342891" algn="just">
              <a:spcBef>
                <a:spcPts val="1000"/>
              </a:spcBef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this paper, a scale recurrent network has been proposed for the deblurring task.</a:t>
            </a:r>
            <a:endParaRPr sz="19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00080" indent="-342891" algn="just">
              <a:spcBef>
                <a:spcPts val="1000"/>
              </a:spcBef>
              <a:buFont typeface="Wingdings" panose="05000000000000000000" pitchFamily="2" charset="2"/>
              <a:buChar char="Ø"/>
            </a:pPr>
            <a:endParaRPr sz="19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591" algn="just">
              <a:spcBef>
                <a:spcPts val="1000"/>
              </a:spcBef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Compared with deep multi-scale convolutional for dynamic scene </a:t>
            </a:r>
            <a:r>
              <a:rPr lang="en-IN" sz="1900" dirty="0" err="1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deblurring</a:t>
            </a:r>
            <a:r>
              <a:rPr lang="en-IN" sz="19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 it has a simpler network structure, a smaller number of parameters and is easier to train.</a:t>
            </a:r>
            <a:endParaRPr sz="19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891" indent="-342891" algn="just">
              <a:spcBef>
                <a:spcPts val="1000"/>
              </a:spcBef>
              <a:buFont typeface="Wingdings" panose="05000000000000000000" pitchFamily="2" charset="2"/>
              <a:buChar char="Ø"/>
            </a:pPr>
            <a:endParaRPr sz="1900" dirty="0">
              <a:solidFill>
                <a:schemeClr val="tx2">
                  <a:lumMod val="10000"/>
                </a:schemeClr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marL="0" indent="0" algn="just">
              <a:spcBef>
                <a:spcPts val="1000"/>
              </a:spcBef>
              <a:buNone/>
            </a:pPr>
            <a:endParaRPr sz="1900" dirty="0">
              <a:solidFill>
                <a:schemeClr val="tx2">
                  <a:lumMod val="10000"/>
                </a:schemeClr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9" name="Google Shape;169;p23"/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8</a:t>
            </a:r>
            <a:endParaRPr sz="1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E97FEE-5C0B-4901-9AB3-91D94C2A7687}"/>
              </a:ext>
            </a:extLst>
          </p:cNvPr>
          <p:cNvSpPr/>
          <p:nvPr/>
        </p:nvSpPr>
        <p:spPr>
          <a:xfrm>
            <a:off x="-127167" y="2951950"/>
            <a:ext cx="365337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1597" algn="just">
              <a:spcBef>
                <a:spcPts val="1000"/>
              </a:spcBef>
              <a:buClr>
                <a:schemeClr val="dk1"/>
              </a:buClr>
              <a:buSzPts val="2000"/>
            </a:pPr>
            <a:r>
              <a:rPr lang="en-IN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Scale-Recurrent Network for Deep Image Deblurring</a:t>
            </a:r>
            <a:r>
              <a:rPr lang="en-IN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IN" i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Xin Tao, </a:t>
            </a:r>
            <a:r>
              <a:rPr lang="en-IN" i="1" dirty="0" err="1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Hongyun</a:t>
            </a:r>
            <a:r>
              <a:rPr lang="en-IN" i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Gao, </a:t>
            </a:r>
            <a:r>
              <a:rPr lang="en-IN" i="1" dirty="0" err="1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Xiaoyong</a:t>
            </a:r>
            <a:r>
              <a:rPr lang="en-IN" i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Shen, </a:t>
            </a:r>
            <a:r>
              <a:rPr lang="en-IN" i="1" dirty="0" err="1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Jue</a:t>
            </a:r>
            <a:r>
              <a:rPr lang="en-IN" i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Wang, </a:t>
            </a:r>
            <a:r>
              <a:rPr lang="en-IN" i="1" dirty="0" err="1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Jiaya</a:t>
            </a:r>
            <a:r>
              <a:rPr lang="en-IN" i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Jia</a:t>
            </a:r>
            <a:r>
              <a:rPr lang="en-IN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 The IEEE CVPR, 2018, pp. 8174-8182.</a:t>
            </a:r>
          </a:p>
        </p:txBody>
      </p:sp>
      <p:sp>
        <p:nvSpPr>
          <p:cNvPr id="12" name="Google Shape;128;p19">
            <a:extLst>
              <a:ext uri="{FF2B5EF4-FFF2-40B4-BE49-F238E27FC236}">
                <a16:creationId xmlns:a16="http://schemas.microsoft.com/office/drawing/2014/main" id="{C1A8E464-4F6A-4318-98B2-2AD9908E63EF}"/>
              </a:ext>
            </a:extLst>
          </p:cNvPr>
          <p:cNvSpPr txBox="1">
            <a:spLocks/>
          </p:cNvSpPr>
          <p:nvPr/>
        </p:nvSpPr>
        <p:spPr>
          <a:xfrm>
            <a:off x="1738753" y="680349"/>
            <a:ext cx="6447600" cy="74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>
              <a:buFont typeface="Times New Roman"/>
              <a:buNone/>
            </a:pPr>
            <a:r>
              <a:rPr lang="en-IN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</a:t>
            </a:r>
            <a:r>
              <a:rPr lang="en-IN" b="1" dirty="0">
                <a:solidFill>
                  <a:schemeClr val="accent6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REVIEW- 4</a:t>
            </a:r>
            <a:endParaRPr lang="en-IN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3" name="Google Shape;94;p15">
            <a:extLst>
              <a:ext uri="{FF2B5EF4-FFF2-40B4-BE49-F238E27FC236}">
                <a16:creationId xmlns:a16="http://schemas.microsoft.com/office/drawing/2014/main" id="{35F44548-B8D7-48E8-8C8F-D74987DEC527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Google Shape;101;p16">
            <a:extLst>
              <a:ext uri="{FF2B5EF4-FFF2-40B4-BE49-F238E27FC236}">
                <a16:creationId xmlns:a16="http://schemas.microsoft.com/office/drawing/2014/main" id="{6EAA34DB-B57A-4B37-9000-72A2245D7BB8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>
            <a:spLocks noGrp="1"/>
          </p:cNvSpPr>
          <p:nvPr>
            <p:ph type="body" idx="1"/>
          </p:nvPr>
        </p:nvSpPr>
        <p:spPr>
          <a:xfrm>
            <a:off x="3568169" y="2647894"/>
            <a:ext cx="5206376" cy="3392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just">
              <a:spcBef>
                <a:spcPts val="1200"/>
              </a:spcBef>
              <a:buNone/>
            </a:pPr>
            <a:r>
              <a:rPr lang="en-IN" sz="20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0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591" algn="just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multi-scale convolutional neural network is proposed  that restores sharp images in an end-to-end manner.</a:t>
            </a:r>
            <a:endParaRPr sz="19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891" indent="-342891" algn="just">
              <a:lnSpc>
                <a:spcPct val="115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9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591" algn="just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method achieves the state-of-the-art performance in dynamic scene </a:t>
            </a:r>
            <a:r>
              <a:rPr lang="en-IN" sz="1900" dirty="0" err="1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deblurring</a:t>
            </a:r>
            <a:r>
              <a:rPr lang="en-IN" sz="1900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not only qualitatively, but also quantitatively.</a:t>
            </a:r>
            <a:endParaRPr sz="1900" dirty="0">
              <a:solidFill>
                <a:schemeClr val="tx2">
                  <a:lumMod val="1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1446" indent="-171446" algn="just">
              <a:lnSpc>
                <a:spcPct val="1150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IN" sz="1100" dirty="0">
                <a:solidFill>
                  <a:schemeClr val="tx2">
                    <a:lumMod val="1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 dirty="0">
              <a:solidFill>
                <a:schemeClr val="tx2">
                  <a:lumMod val="1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594" algn="just">
              <a:spcBef>
                <a:spcPts val="1200"/>
              </a:spcBef>
              <a:buNone/>
            </a:pPr>
            <a:endParaRPr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55" name="Google Shape;155;p22"/>
          <p:cNvSpPr txBox="1">
            <a:spLocks noGrp="1"/>
          </p:cNvSpPr>
          <p:nvPr>
            <p:ph type="title"/>
          </p:nvPr>
        </p:nvSpPr>
        <p:spPr>
          <a:xfrm>
            <a:off x="1738753" y="686793"/>
            <a:ext cx="64476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IN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REVIEW- 5</a:t>
            </a:r>
            <a:endParaRPr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sldNum" idx="12"/>
          </p:nvPr>
        </p:nvSpPr>
        <p:spPr>
          <a:xfrm>
            <a:off x="8186353" y="6233822"/>
            <a:ext cx="512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000"/>
            </a:pPr>
            <a:r>
              <a:rPr lang="en-IN" sz="1000" dirty="0"/>
              <a:t>9</a:t>
            </a:r>
            <a:endParaRPr sz="1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BE37DB-2CBB-4C4A-A87C-8247B671C9E3}"/>
              </a:ext>
            </a:extLst>
          </p:cNvPr>
          <p:cNvSpPr/>
          <p:nvPr/>
        </p:nvSpPr>
        <p:spPr>
          <a:xfrm>
            <a:off x="-124691" y="2964876"/>
            <a:ext cx="3628208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1597" algn="just">
              <a:buClr>
                <a:schemeClr val="dk1"/>
              </a:buClr>
              <a:buSzPts val="2000"/>
            </a:pPr>
            <a:r>
              <a:rPr lang="en-IN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 Nah, T. H. Kim and K. M. Lee, "</a:t>
            </a:r>
            <a:r>
              <a:rPr lang="en-IN" b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Multi-scale Convolutional Neural Network for Dynamic Scene Deblurring</a:t>
            </a:r>
            <a:r>
              <a:rPr lang="en-IN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," </a:t>
            </a:r>
            <a:r>
              <a:rPr lang="en-IN" i="1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2017 IEEE Conference on CVPR</a:t>
            </a:r>
            <a:r>
              <a:rPr lang="en-IN" dirty="0">
                <a:solidFill>
                  <a:schemeClr val="tx2">
                    <a:lumMod val="1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Honolulu, HI, 2017, pp. 257-265.</a:t>
            </a:r>
          </a:p>
        </p:txBody>
      </p:sp>
      <p:sp>
        <p:nvSpPr>
          <p:cNvPr id="8" name="Google Shape;94;p15">
            <a:extLst>
              <a:ext uri="{FF2B5EF4-FFF2-40B4-BE49-F238E27FC236}">
                <a16:creationId xmlns:a16="http://schemas.microsoft.com/office/drawing/2014/main" id="{DA6F9BC0-1FA9-4CB9-90AD-0C27C34BE470}"/>
              </a:ext>
            </a:extLst>
          </p:cNvPr>
          <p:cNvSpPr txBox="1"/>
          <p:nvPr/>
        </p:nvSpPr>
        <p:spPr>
          <a:xfrm>
            <a:off x="3072000" y="6389826"/>
            <a:ext cx="30000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SzPts val="1000"/>
            </a:pPr>
            <a:r>
              <a:rPr lang="en-IN" sz="1000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Dept of ECE, MBCET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9" name="Google Shape;101;p16">
            <a:extLst>
              <a:ext uri="{FF2B5EF4-FFF2-40B4-BE49-F238E27FC236}">
                <a16:creationId xmlns:a16="http://schemas.microsoft.com/office/drawing/2014/main" id="{937CBF89-B110-42D2-96C0-D7FA9DF82F24}"/>
              </a:ext>
            </a:extLst>
          </p:cNvPr>
          <p:cNvSpPr txBox="1"/>
          <p:nvPr/>
        </p:nvSpPr>
        <p:spPr>
          <a:xfrm>
            <a:off x="3501706" y="200459"/>
            <a:ext cx="2255219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000"/>
            </a:pPr>
            <a:r>
              <a:rPr lang="en-IN" sz="1000" i="1" dirty="0">
                <a:solidFill>
                  <a:schemeClr val="tx2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Deblurring Using Deep Learning</a:t>
            </a:r>
            <a:endParaRPr sz="1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2750</TotalTime>
  <Words>1838</Words>
  <Application>Microsoft Office PowerPoint</Application>
  <PresentationFormat>On-screen Show (4:3)</PresentationFormat>
  <Paragraphs>311</Paragraphs>
  <Slides>30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Times New Roman</vt:lpstr>
      <vt:lpstr>Source Sans Pro</vt:lpstr>
      <vt:lpstr>Roboto Slab</vt:lpstr>
      <vt:lpstr>Trebuchet MS</vt:lpstr>
      <vt:lpstr>Wingdings</vt:lpstr>
      <vt:lpstr>Arial</vt:lpstr>
      <vt:lpstr>Lora</vt:lpstr>
      <vt:lpstr>Cordelia template</vt:lpstr>
      <vt:lpstr>IMAGE DEBLURRING USING  DEEP LEARNING</vt:lpstr>
      <vt:lpstr>OBJECTIVE</vt:lpstr>
      <vt:lpstr>INTRODUCTION</vt:lpstr>
      <vt:lpstr>BACKGROUND</vt:lpstr>
      <vt:lpstr>PowerPoint Presentation</vt:lpstr>
      <vt:lpstr>PowerPoint Presentation</vt:lpstr>
      <vt:lpstr>PowerPoint Presentation</vt:lpstr>
      <vt:lpstr>PowerPoint Presentation</vt:lpstr>
      <vt:lpstr>LITERATURE REVIEW- 5</vt:lpstr>
      <vt:lpstr>PowerPoint Presentation</vt:lpstr>
      <vt:lpstr>  GENERATIVE ADVERSIAL NETWORK (GAN)</vt:lpstr>
      <vt:lpstr>PowerPoint Presentation</vt:lpstr>
      <vt:lpstr>  BASIC BLOCK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 PLAN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DEBLURRING USING  DEEP LEARNING</dc:title>
  <dc:creator>Gouri AV</dc:creator>
  <cp:lastModifiedBy>Gouri AV</cp:lastModifiedBy>
  <cp:revision>94</cp:revision>
  <dcterms:modified xsi:type="dcterms:W3CDTF">2020-03-06T09:16:16Z</dcterms:modified>
</cp:coreProperties>
</file>